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70" r:id="rId4"/>
    <p:sldId id="275" r:id="rId5"/>
    <p:sldId id="278" r:id="rId6"/>
    <p:sldId id="264" r:id="rId7"/>
    <p:sldId id="271" r:id="rId8"/>
    <p:sldId id="258" r:id="rId9"/>
    <p:sldId id="273" r:id="rId10"/>
    <p:sldId id="259" r:id="rId11"/>
    <p:sldId id="260" r:id="rId12"/>
    <p:sldId id="261" r:id="rId13"/>
    <p:sldId id="262" r:id="rId14"/>
    <p:sldId id="265" r:id="rId15"/>
    <p:sldId id="266" r:id="rId16"/>
    <p:sldId id="267" r:id="rId17"/>
    <p:sldId id="268" r:id="rId18"/>
    <p:sldId id="274" r:id="rId19"/>
    <p:sldId id="269" r:id="rId20"/>
  </p:sldIdLst>
  <p:sldSz cx="18288000" cy="10287000"/>
  <p:notesSz cx="6761163" cy="988218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layfair Display" panose="00000500000000000000" pitchFamily="2" charset="-52"/>
      <p:regular r:id="rId26"/>
      <p:bold r:id="rId27"/>
      <p:italic r:id="rId28"/>
      <p:boldItalic r:id="rId28"/>
    </p:embeddedFont>
    <p:embeddedFont>
      <p:font typeface="Playfair Display Bold" panose="00000800000000000000" charset="-52"/>
      <p:regular r:id="rId28"/>
      <p:bold r:id="rId29"/>
    </p:embeddedFont>
    <p:embeddedFont>
      <p:font typeface="Playfair Display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1" autoAdjust="0"/>
    <p:restoredTop sz="93665" autoAdjust="0"/>
  </p:normalViewPr>
  <p:slideViewPr>
    <p:cSldViewPr>
      <p:cViewPr varScale="1">
        <p:scale>
          <a:sx n="68" d="100"/>
          <a:sy n="68" d="100"/>
        </p:scale>
        <p:origin x="15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NUL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3BE8-2794-4445-BBF9-4059100D27C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78838-881B-43E0-B4AF-DEDFEF25F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5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78838-881B-43E0-B4AF-DEDFEF25FA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8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o.by/" TargetMode="External"/><Relationship Id="rId3" Type="http://schemas.openxmlformats.org/officeDocument/2006/relationships/hyperlink" Target="http://minzdrav.gov.by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edu.gov.b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tdm-grodno-guo.by/" TargetMode="External"/><Relationship Id="rId5" Type="http://schemas.openxmlformats.org/officeDocument/2006/relationships/hyperlink" Target="https://edu-grodno.gov.by/" TargetMode="External"/><Relationship Id="rId4" Type="http://schemas.openxmlformats.org/officeDocument/2006/relationships/hyperlink" Target="http://tri-o-zubronok.b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248400" y="304800"/>
            <a:ext cx="12025714" cy="9677400"/>
          </a:xfrm>
          <a:custGeom>
            <a:avLst/>
            <a:gdLst/>
            <a:ahLst/>
            <a:cxnLst/>
            <a:rect l="l" t="t" r="r" b="b"/>
            <a:pathLst>
              <a:path w="1043493" h="698500">
                <a:moveTo>
                  <a:pt x="1043493" y="349250"/>
                </a:moveTo>
                <a:lnTo>
                  <a:pt x="840293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840293" y="0"/>
                </a:lnTo>
                <a:lnTo>
                  <a:pt x="1043493" y="34925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08669" y="4287970"/>
            <a:ext cx="112014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Bold"/>
                <a:ea typeface="+mn-ea"/>
                <a:cs typeface="+mn-cs"/>
              </a:rPr>
              <a:t>МЕТОДИЧЕСКОЕ ОБЕСПЕЧЕНИЕ ДЕЯТЕЛЬНОСТИ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10600" y="7742651"/>
            <a:ext cx="7620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Сегень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Валентина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Иосифовна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7931" y="4575176"/>
            <a:ext cx="5581965" cy="13472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Italics"/>
                <a:ea typeface="+mn-ea"/>
                <a:cs typeface="+mn-cs"/>
              </a:rPr>
              <a:t>ГГО</a:t>
            </a:r>
            <a:r>
              <a:rPr kumimoji="0" lang="ru-RU" sz="38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Italics"/>
                <a:ea typeface="+mn-ea"/>
                <a:cs typeface="+mn-cs"/>
              </a:rPr>
              <a:t> Дворец творчества детей и молодежи</a:t>
            </a:r>
            <a:endParaRPr kumimoji="0" lang="en-US" sz="38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 Italics"/>
              <a:ea typeface="+mn-ea"/>
              <a:cs typeface="+mn-cs"/>
            </a:endParaRP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A14AF93F-5EE8-4CDF-A70E-0CF04A13D323}"/>
              </a:ext>
            </a:extLst>
          </p:cNvPr>
          <p:cNvGrpSpPr/>
          <p:nvPr/>
        </p:nvGrpSpPr>
        <p:grpSpPr>
          <a:xfrm>
            <a:off x="1388230" y="1416080"/>
            <a:ext cx="2652345" cy="3437800"/>
            <a:chOff x="0" y="-19050"/>
            <a:chExt cx="791572" cy="628650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42F9BDE-4E86-4B9B-985F-96450B111940}"/>
                </a:ext>
              </a:extLst>
            </p:cNvPr>
            <p:cNvSpPr/>
            <p:nvPr/>
          </p:nvSpPr>
          <p:spPr>
            <a:xfrm>
              <a:off x="0" y="0"/>
              <a:ext cx="791572" cy="209302"/>
            </a:xfrm>
            <a:custGeom>
              <a:avLst/>
              <a:gdLst/>
              <a:ahLst/>
              <a:cxnLst/>
              <a:rect l="l" t="t" r="r" b="b"/>
              <a:pathLst>
                <a:path w="791572" h="209302">
                  <a:moveTo>
                    <a:pt x="203200" y="0"/>
                  </a:moveTo>
                  <a:lnTo>
                    <a:pt x="791572" y="0"/>
                  </a:lnTo>
                  <a:lnTo>
                    <a:pt x="588372" y="209302"/>
                  </a:lnTo>
                  <a:lnTo>
                    <a:pt x="0" y="20930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D51280F2-71E7-47C1-A077-420B3E6CD4F1}"/>
                </a:ext>
              </a:extLst>
            </p:cNvPr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F0C9B-4D69-4392-A3F4-2D69C3100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1" y="269046"/>
            <a:ext cx="6028386" cy="40189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68034-07B7-42DB-9E4E-195F8345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2" y="6237371"/>
            <a:ext cx="5715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2356" y="9674706"/>
            <a:ext cx="10282945" cy="657997"/>
          </a:xfrm>
          <a:custGeom>
            <a:avLst/>
            <a:gdLst/>
            <a:ahLst/>
            <a:cxnLst/>
            <a:rect l="l" t="t" r="r" b="b"/>
            <a:pathLst>
              <a:path w="2724927" h="173300">
                <a:moveTo>
                  <a:pt x="0" y="0"/>
                </a:moveTo>
                <a:lnTo>
                  <a:pt x="2724927" y="0"/>
                </a:lnTo>
                <a:lnTo>
                  <a:pt x="2724927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3855" y="112261"/>
            <a:ext cx="11656404" cy="2125020"/>
          </a:xfrm>
          <a:custGeom>
            <a:avLst/>
            <a:gdLst/>
            <a:ahLst/>
            <a:cxnLst/>
            <a:rect l="l" t="t" r="r" b="b"/>
            <a:pathLst>
              <a:path w="1148088" h="209302">
                <a:moveTo>
                  <a:pt x="203200" y="0"/>
                </a:moveTo>
                <a:lnTo>
                  <a:pt x="1148088" y="0"/>
                </a:lnTo>
                <a:lnTo>
                  <a:pt x="944888" y="209302"/>
                </a:lnTo>
                <a:lnTo>
                  <a:pt x="0" y="209302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pSp>
        <p:nvGrpSpPr>
          <p:cNvPr id="14" name="Group 14"/>
          <p:cNvGrpSpPr/>
          <p:nvPr/>
        </p:nvGrpSpPr>
        <p:grpSpPr>
          <a:xfrm>
            <a:off x="14935200" y="571500"/>
            <a:ext cx="546787" cy="8752188"/>
            <a:chOff x="0" y="0"/>
            <a:chExt cx="144010" cy="2305103"/>
          </a:xfrm>
          <a:solidFill>
            <a:schemeClr val="accent5">
              <a:lumMod val="75000"/>
            </a:schemeClr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4010" cy="2305103"/>
            </a:xfrm>
            <a:custGeom>
              <a:avLst/>
              <a:gdLst/>
              <a:ahLst/>
              <a:cxnLst/>
              <a:rect l="l" t="t" r="r" b="b"/>
              <a:pathLst>
                <a:path w="144010" h="2305103">
                  <a:moveTo>
                    <a:pt x="0" y="0"/>
                  </a:moveTo>
                  <a:lnTo>
                    <a:pt x="144010" y="0"/>
                  </a:lnTo>
                  <a:lnTo>
                    <a:pt x="144010" y="2305103"/>
                  </a:lnTo>
                  <a:lnTo>
                    <a:pt x="0" y="2305103"/>
                  </a:lnTo>
                  <a:close/>
                </a:path>
              </a:pathLst>
            </a:custGeom>
            <a:grpFill/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00565" y="237549"/>
            <a:ext cx="9170515" cy="607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endParaRPr lang="en-US" sz="3700" b="1" dirty="0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91138" y="4229100"/>
            <a:ext cx="6992910" cy="0"/>
          </a:xfrm>
          <a:prstGeom prst="line">
            <a:avLst/>
          </a:prstGeom>
          <a:ln w="95250" cap="flat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921893" y="6667500"/>
            <a:ext cx="6992910" cy="0"/>
          </a:xfrm>
          <a:prstGeom prst="line">
            <a:avLst/>
          </a:prstGeom>
          <a:ln w="95250" cap="flat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4">
            <a:extLst>
              <a:ext uri="{FF2B5EF4-FFF2-40B4-BE49-F238E27FC236}">
                <a16:creationId xmlns:a16="http://schemas.microsoft.com/office/drawing/2014/main" id="{CAEF52FD-DFE9-4308-BE5B-C7FAC705B92B}"/>
              </a:ext>
            </a:extLst>
          </p:cNvPr>
          <p:cNvSpPr/>
          <p:nvPr/>
        </p:nvSpPr>
        <p:spPr>
          <a:xfrm>
            <a:off x="921893" y="9323688"/>
            <a:ext cx="6992910" cy="0"/>
          </a:xfrm>
          <a:prstGeom prst="line">
            <a:avLst/>
          </a:prstGeom>
          <a:ln w="95250" cap="flat">
            <a:solidFill>
              <a:schemeClr val="accent5">
                <a:lumMod val="75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DF2374-420C-4006-B726-B91A1469FE66}"/>
              </a:ext>
            </a:extLst>
          </p:cNvPr>
          <p:cNvSpPr txBox="1"/>
          <p:nvPr/>
        </p:nvSpPr>
        <p:spPr>
          <a:xfrm>
            <a:off x="13855" y="2327749"/>
            <a:ext cx="1466849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5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План воспитательной работы с детьми, нуждающимися в оздоровлении, составляется на смену, рассматривается на педагогическом совете воспитательно-оздоровительного учреждения образования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668751-11CA-4E23-B23F-ED74FA85B45F}"/>
              </a:ext>
            </a:extLst>
          </p:cNvPr>
          <p:cNvSpPr txBox="1"/>
          <p:nvPr/>
        </p:nvSpPr>
        <p:spPr>
          <a:xfrm>
            <a:off x="-51954" y="4698703"/>
            <a:ext cx="919595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5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План воспитательной работы с детьми, нуждающимися в оздоровлении, размещается на общедоступном стенде</a:t>
            </a:r>
            <a:endParaRPr lang="ru-RU" sz="3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36181-98C4-4492-8FB2-7A2E2FBF241B}"/>
              </a:ext>
            </a:extLst>
          </p:cNvPr>
          <p:cNvSpPr txBox="1"/>
          <p:nvPr/>
        </p:nvSpPr>
        <p:spPr>
          <a:xfrm>
            <a:off x="13855" y="7141514"/>
            <a:ext cx="141912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5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План воспитательной работы с детьми, нуждающимися в оздоровлении утверждается руководителем воспитательно-оздоровительного учреждения образования по согласованию с управлением (отделом) образования</a:t>
            </a:r>
            <a:endParaRPr lang="ru-RU" sz="35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532" y="10010935"/>
            <a:ext cx="18288000" cy="657997"/>
          </a:xfrm>
          <a:custGeom>
            <a:avLst/>
            <a:gdLst/>
            <a:ahLst/>
            <a:cxnLst/>
            <a:rect l="l" t="t" r="r" b="b"/>
            <a:pathLst>
              <a:path w="4923176" h="173300">
                <a:moveTo>
                  <a:pt x="0" y="0"/>
                </a:moveTo>
                <a:lnTo>
                  <a:pt x="4923176" y="0"/>
                </a:lnTo>
                <a:lnTo>
                  <a:pt x="4923176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sp>
        <p:nvSpPr>
          <p:cNvPr id="6" name="Freeform 6"/>
          <p:cNvSpPr/>
          <p:nvPr/>
        </p:nvSpPr>
        <p:spPr>
          <a:xfrm rot="10800000">
            <a:off x="4653863" y="-7455"/>
            <a:ext cx="8980273" cy="1276607"/>
          </a:xfrm>
          <a:custGeom>
            <a:avLst/>
            <a:gdLst/>
            <a:ahLst/>
            <a:cxnLst/>
            <a:rect l="l" t="t" r="r" b="b"/>
            <a:pathLst>
              <a:path w="2365175" h="336226">
                <a:moveTo>
                  <a:pt x="203200" y="0"/>
                </a:moveTo>
                <a:lnTo>
                  <a:pt x="2161975" y="0"/>
                </a:lnTo>
                <a:lnTo>
                  <a:pt x="2365175" y="336226"/>
                </a:lnTo>
                <a:lnTo>
                  <a:pt x="0" y="336226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9" name="TextBox 19"/>
          <p:cNvSpPr txBox="1"/>
          <p:nvPr/>
        </p:nvSpPr>
        <p:spPr>
          <a:xfrm rot="10800000">
            <a:off x="16206911" y="-1791498"/>
            <a:ext cx="3559617" cy="40045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25"/>
              </a:lnSpc>
            </a:pPr>
            <a:endParaRPr/>
          </a:p>
        </p:txBody>
      </p:sp>
      <p:sp>
        <p:nvSpPr>
          <p:cNvPr id="21" name="Freeform 21"/>
          <p:cNvSpPr/>
          <p:nvPr/>
        </p:nvSpPr>
        <p:spPr>
          <a:xfrm rot="10800000">
            <a:off x="51756" y="-7455"/>
            <a:ext cx="18236244" cy="657997"/>
          </a:xfrm>
          <a:custGeom>
            <a:avLst/>
            <a:gdLst/>
            <a:ahLst/>
            <a:cxnLst/>
            <a:rect l="l" t="t" r="r" b="b"/>
            <a:pathLst>
              <a:path w="4923176" h="173300">
                <a:moveTo>
                  <a:pt x="0" y="0"/>
                </a:moveTo>
                <a:lnTo>
                  <a:pt x="4923176" y="0"/>
                </a:lnTo>
                <a:lnTo>
                  <a:pt x="4923176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grpSp>
        <p:nvGrpSpPr>
          <p:cNvPr id="23" name="Group 23"/>
          <p:cNvGrpSpPr/>
          <p:nvPr/>
        </p:nvGrpSpPr>
        <p:grpSpPr>
          <a:xfrm>
            <a:off x="1571184" y="2772169"/>
            <a:ext cx="15460716" cy="1720767"/>
            <a:chOff x="0" y="0"/>
            <a:chExt cx="1667550" cy="45320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67550" cy="453206"/>
            </a:xfrm>
            <a:custGeom>
              <a:avLst/>
              <a:gdLst/>
              <a:ahLst/>
              <a:cxnLst/>
              <a:rect l="l" t="t" r="r" b="b"/>
              <a:pathLst>
                <a:path w="1667550" h="453206">
                  <a:moveTo>
                    <a:pt x="0" y="0"/>
                  </a:moveTo>
                  <a:lnTo>
                    <a:pt x="1667550" y="0"/>
                  </a:lnTo>
                  <a:lnTo>
                    <a:pt x="1667550" y="453206"/>
                  </a:lnTo>
                  <a:lnTo>
                    <a:pt x="0" y="45320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108285" y="2946332"/>
            <a:ext cx="14323232" cy="572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endParaRPr lang="en-US" sz="3499" dirty="0">
              <a:solidFill>
                <a:schemeClr val="bg1"/>
              </a:solidFill>
              <a:latin typeface="Playfair Display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16153" y="4756460"/>
            <a:ext cx="3773343" cy="20361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25"/>
              </a:lnSpc>
            </a:pPr>
            <a:endParaRPr/>
          </a:p>
        </p:txBody>
      </p:sp>
      <p:sp>
        <p:nvSpPr>
          <p:cNvPr id="34" name="TextBox 34"/>
          <p:cNvSpPr txBox="1"/>
          <p:nvPr/>
        </p:nvSpPr>
        <p:spPr>
          <a:xfrm>
            <a:off x="285321" y="4774116"/>
            <a:ext cx="8585598" cy="1023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Знакомство с Правилами пребывания, проживания и поведения на территории ВОУО</a:t>
            </a:r>
            <a:endParaRPr lang="en-US" sz="2999" dirty="0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203532" y="4846476"/>
            <a:ext cx="8539077" cy="1350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	Организация работы с детьми, требующими особого педагогического внимания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67904" y="1273834"/>
            <a:ext cx="15239007" cy="721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Playfair Display Bold"/>
              </a:rPr>
              <a:t>План методической работы с педагогическими кадрами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Playfair Display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78394" y="6121794"/>
            <a:ext cx="7942047" cy="10865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3179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Технология КТД, требования к подготовке отрядов к конкурсным программам</a:t>
            </a:r>
            <a:r>
              <a:rPr lang="en-US" sz="2800" spc="29" dirty="0">
                <a:solidFill>
                  <a:srgbClr val="FFFFFF"/>
                </a:solidFill>
                <a:latin typeface="Playfair Display Bold" panose="00000800000000000000" charset="-52"/>
              </a:rPr>
              <a:t>"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DDA4A4-37AF-4EFA-A0DF-AA9DEBB896DF}"/>
              </a:ext>
            </a:extLst>
          </p:cNvPr>
          <p:cNvSpPr txBox="1"/>
          <p:nvPr/>
        </p:nvSpPr>
        <p:spPr>
          <a:xfrm>
            <a:off x="9062143" y="7822431"/>
            <a:ext cx="90907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Обзор литературы по организации полезного и содержательно наполненного досуга воспитанников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8C76E1-D667-4A6D-876B-9D261D5FE619}"/>
              </a:ext>
            </a:extLst>
          </p:cNvPr>
          <p:cNvSpPr txBox="1"/>
          <p:nvPr/>
        </p:nvSpPr>
        <p:spPr>
          <a:xfrm>
            <a:off x="299176" y="7593703"/>
            <a:ext cx="81728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Мастер-класс «Секреты ведения родительского чата»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C2FB80-4834-4B48-841B-8A8923DF40DB}"/>
              </a:ext>
            </a:extLst>
          </p:cNvPr>
          <p:cNvSpPr txBox="1"/>
          <p:nvPr/>
        </p:nvSpPr>
        <p:spPr>
          <a:xfrm>
            <a:off x="135109" y="8933495"/>
            <a:ext cx="9678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A6797C-5329-4D66-A9FD-92541C0FF5C8}"/>
              </a:ext>
            </a:extLst>
          </p:cNvPr>
          <p:cNvSpPr txBox="1"/>
          <p:nvPr/>
        </p:nvSpPr>
        <p:spPr>
          <a:xfrm>
            <a:off x="38473" y="8889344"/>
            <a:ext cx="10328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Психолого-возрастные особенности детей и подростков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542170-C43F-4552-805F-236CE3423DB4}"/>
              </a:ext>
            </a:extLst>
          </p:cNvPr>
          <p:cNvSpPr txBox="1"/>
          <p:nvPr/>
        </p:nvSpPr>
        <p:spPr>
          <a:xfrm>
            <a:off x="9256046" y="9462168"/>
            <a:ext cx="90082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MS Mincho" panose="02020609040205080304" pitchFamily="49" charset="-128"/>
              </a:rPr>
              <a:t>Занятия с элементами тренинга и т.д.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8418C6EB-5768-43B0-ABC0-B0F754E01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53234"/>
              </p:ext>
            </p:extLst>
          </p:nvPr>
        </p:nvGraphicFramePr>
        <p:xfrm>
          <a:off x="2351814" y="2714459"/>
          <a:ext cx="143232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545">
                  <a:extLst>
                    <a:ext uri="{9D8B030D-6E8A-4147-A177-3AD203B41FA5}">
                      <a16:colId xmlns:a16="http://schemas.microsoft.com/office/drawing/2014/main" val="2053993555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3135269848"/>
                    </a:ext>
                  </a:extLst>
                </a:gridCol>
                <a:gridCol w="2298079">
                  <a:extLst>
                    <a:ext uri="{9D8B030D-6E8A-4147-A177-3AD203B41FA5}">
                      <a16:colId xmlns:a16="http://schemas.microsoft.com/office/drawing/2014/main" val="1812249089"/>
                    </a:ext>
                  </a:extLst>
                </a:gridCol>
                <a:gridCol w="3580808">
                  <a:extLst>
                    <a:ext uri="{9D8B030D-6E8A-4147-A177-3AD203B41FA5}">
                      <a16:colId xmlns:a16="http://schemas.microsoft.com/office/drawing/2014/main" val="2730823978"/>
                    </a:ext>
                  </a:extLst>
                </a:gridCol>
              </a:tblGrid>
              <a:tr h="685773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Форма работы и 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Период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Ответственные исполнители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202645"/>
                  </a:ext>
                </a:extLst>
              </a:tr>
              <a:tr h="437582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Занятие «Нормативно-правовые акты, регулирующие организацию отдыха и оздоровление детей в РБ»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За 5 дей до смены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Сегень</a:t>
                      </a:r>
                      <a:r>
                        <a:rPr lang="ru-RU" sz="2400" dirty="0"/>
                        <a:t> В.И.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170994"/>
                  </a:ext>
                </a:extLst>
              </a:tr>
            </a:tbl>
          </a:graphicData>
        </a:graphic>
      </p:graphicFrame>
      <p:sp>
        <p:nvSpPr>
          <p:cNvPr id="27" name="TextBox 42">
            <a:extLst>
              <a:ext uri="{FF2B5EF4-FFF2-40B4-BE49-F238E27FC236}">
                <a16:creationId xmlns:a16="http://schemas.microsoft.com/office/drawing/2014/main" id="{5A4DB12C-28B1-4F73-96A0-D60223B196A8}"/>
              </a:ext>
            </a:extLst>
          </p:cNvPr>
          <p:cNvSpPr txBox="1"/>
          <p:nvPr/>
        </p:nvSpPr>
        <p:spPr>
          <a:xfrm>
            <a:off x="9089853" y="6459400"/>
            <a:ext cx="9257679" cy="108656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3179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Calibri" panose="020F0502020204030204" pitchFamily="34" charset="0"/>
              </a:rPr>
              <a:t> Организационно-методический разбор смены, подробное знакомство с содержанием смены»</a:t>
            </a:r>
            <a:endParaRPr lang="en-US" sz="2800" spc="29" dirty="0">
              <a:solidFill>
                <a:srgbClr val="FFFFFF"/>
              </a:solidFill>
              <a:latin typeface="Playfair Display Bold" panose="00000800000000000000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676400" y="193760"/>
            <a:ext cx="14249142" cy="11798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ru-RU" sz="4400" b="1" dirty="0">
                <a:solidFill>
                  <a:srgbClr val="FFFFFF"/>
                </a:solidFill>
                <a:latin typeface="Playfair Display"/>
              </a:rPr>
              <a:t>Работа с родителями (законными представителями) воспитанников</a:t>
            </a:r>
            <a:endParaRPr lang="en-US" sz="4400" b="1" dirty="0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046756" y="3602197"/>
            <a:ext cx="8166880" cy="2646878"/>
          </a:xfrm>
          <a:custGeom>
            <a:avLst/>
            <a:gdLst/>
            <a:ahLst/>
            <a:cxnLst/>
            <a:rect l="l" t="t" r="r" b="b"/>
            <a:pathLst>
              <a:path w="1304068" h="702053">
                <a:moveTo>
                  <a:pt x="0" y="0"/>
                </a:moveTo>
                <a:lnTo>
                  <a:pt x="1304068" y="0"/>
                </a:lnTo>
                <a:lnTo>
                  <a:pt x="1304068" y="702053"/>
                </a:lnTo>
                <a:lnTo>
                  <a:pt x="0" y="7020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2800" dirty="0" err="1">
                <a:solidFill>
                  <a:schemeClr val="bg1"/>
                </a:solidFill>
                <a:latin typeface="Playfair Display Bold" panose="00000800000000000000" charset="-52"/>
                <a:cs typeface="Times New Roman" panose="02020603050405020304" pitchFamily="18" charset="0"/>
              </a:rPr>
              <a:t>Реализаци</a:t>
            </a:r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  <a:cs typeface="Times New Roman" panose="02020603050405020304" pitchFamily="18" charset="0"/>
              </a:rPr>
              <a:t> проекта «Родительский университет»</a:t>
            </a:r>
          </a:p>
          <a:p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  <a:cs typeface="Times New Roman" panose="02020603050405020304" pitchFamily="18" charset="0"/>
              </a:rPr>
              <a:t>Рубрики «Полезно знать», «Мой ребенок», «Осторожно, опасно!», «Ребенок один дома» и т.д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364" y="2954188"/>
            <a:ext cx="11432250" cy="86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Создание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вайбер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-чатов с родителями (законными представителями) воспитанников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8916428" y="8286955"/>
            <a:ext cx="9195235" cy="2053834"/>
          </a:xfrm>
          <a:custGeom>
            <a:avLst/>
            <a:gdLst/>
            <a:ahLst/>
            <a:cxnLst/>
            <a:rect l="l" t="t" r="r" b="b"/>
            <a:pathLst>
              <a:path w="1304068" h="540927">
                <a:moveTo>
                  <a:pt x="0" y="0"/>
                </a:moveTo>
                <a:lnTo>
                  <a:pt x="1304068" y="0"/>
                </a:lnTo>
                <a:lnTo>
                  <a:pt x="1304068" y="540927"/>
                </a:lnTo>
                <a:lnTo>
                  <a:pt x="0" y="5409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9" name="TextBox 29"/>
          <p:cNvSpPr txBox="1"/>
          <p:nvPr/>
        </p:nvSpPr>
        <p:spPr>
          <a:xfrm>
            <a:off x="9481066" y="8858131"/>
            <a:ext cx="7580414" cy="1001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  <a:ea typeface="MS Mincho" panose="02020609040205080304" pitchFamily="49" charset="-128"/>
              </a:rPr>
              <a:t>Онлайн-анкетирование родителей по итогам смены</a:t>
            </a:r>
            <a:endParaRPr lang="en-US" sz="2800" dirty="0">
              <a:solidFill>
                <a:srgbClr val="FFFFFF"/>
              </a:solidFill>
              <a:latin typeface="Playfair Display Bold" panose="00000800000000000000" charset="-52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85831" y="4609602"/>
            <a:ext cx="9195235" cy="2438898"/>
          </a:xfrm>
          <a:custGeom>
            <a:avLst/>
            <a:gdLst/>
            <a:ahLst/>
            <a:cxnLst/>
            <a:rect l="l" t="t" r="r" b="b"/>
            <a:pathLst>
              <a:path w="2421790" h="875747">
                <a:moveTo>
                  <a:pt x="0" y="0"/>
                </a:moveTo>
                <a:lnTo>
                  <a:pt x="2421790" y="0"/>
                </a:lnTo>
                <a:lnTo>
                  <a:pt x="2421790" y="875747"/>
                </a:lnTo>
                <a:lnTo>
                  <a:pt x="0" y="87574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442282" y="4598930"/>
            <a:ext cx="8688155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0215" algn="just"/>
            <a:r>
              <a:rPr lang="ru-RU" sz="2800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Ведение </a:t>
            </a:r>
            <a:r>
              <a:rPr lang="ru-RU" sz="2800" b="1" dirty="0" err="1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вайбер</a:t>
            </a:r>
            <a:r>
              <a:rPr lang="ru-RU" sz="2800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-чатов с родителями (законными представителями) воспитанников. Наполнение их информацией о жизнедеятельности воспитанников, размещение фотоматериалов</a:t>
            </a:r>
            <a:endParaRPr lang="ru-RU" sz="2800" dirty="0">
              <a:solidFill>
                <a:schemeClr val="bg1"/>
              </a:solidFill>
              <a:effectLst/>
              <a:latin typeface="Playfair Display Bold" panose="00000800000000000000" charset="-52"/>
              <a:ea typeface="MS Mincho" panose="02020609040205080304" pitchFamily="49" charset="-128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Playfair Display Bold" panose="00000800000000000000" charset="-52"/>
                <a:ea typeface="Calibri" panose="020F0502020204030204" pitchFamily="34" charset="0"/>
              </a:rPr>
              <a:t>    </a:t>
            </a:r>
            <a:endParaRPr lang="en-US" sz="3200" dirty="0">
              <a:latin typeface="Playfair Display Bold" panose="0000080000000000000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BB1269-C420-429D-9CB6-5D225D5BBCC0}"/>
              </a:ext>
            </a:extLst>
          </p:cNvPr>
          <p:cNvSpPr txBox="1"/>
          <p:nvPr/>
        </p:nvSpPr>
        <p:spPr>
          <a:xfrm>
            <a:off x="10759940" y="6786890"/>
            <a:ext cx="7098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Calibri" panose="020F0502020204030204" pitchFamily="34" charset="0"/>
              </a:rPr>
              <a:t>Виртуальное родительское собрание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Playfair Display Bold" panose="0000080000000000000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CFED27-E3F0-46D6-A1B9-45F59B8B1540}"/>
              </a:ext>
            </a:extLst>
          </p:cNvPr>
          <p:cNvSpPr txBox="1"/>
          <p:nvPr/>
        </p:nvSpPr>
        <p:spPr>
          <a:xfrm>
            <a:off x="285831" y="7583020"/>
            <a:ext cx="6747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Родительский день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71DABF0-4A5D-4DEB-AD6D-55789D952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59302"/>
              </p:ext>
            </p:extLst>
          </p:nvPr>
        </p:nvGraphicFramePr>
        <p:xfrm>
          <a:off x="0" y="1428869"/>
          <a:ext cx="1828800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25">
                  <a:extLst>
                    <a:ext uri="{9D8B030D-6E8A-4147-A177-3AD203B41FA5}">
                      <a16:colId xmlns:a16="http://schemas.microsoft.com/office/drawing/2014/main" val="3932978738"/>
                    </a:ext>
                  </a:extLst>
                </a:gridCol>
                <a:gridCol w="13915332">
                  <a:extLst>
                    <a:ext uri="{9D8B030D-6E8A-4147-A177-3AD203B41FA5}">
                      <a16:colId xmlns:a16="http://schemas.microsoft.com/office/drawing/2014/main" val="651388001"/>
                    </a:ext>
                  </a:extLst>
                </a:gridCol>
                <a:gridCol w="2547244">
                  <a:extLst>
                    <a:ext uri="{9D8B030D-6E8A-4147-A177-3AD203B41FA5}">
                      <a16:colId xmlns:a16="http://schemas.microsoft.com/office/drawing/2014/main" val="1542173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Содержание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1-2 дни смены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Проведение индивидуальных бесед по вопросам расселения и комфортного пребывания в лагере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59813"/>
                  </a:ext>
                </a:extLst>
              </a:tr>
            </a:tbl>
          </a:graphicData>
        </a:graphic>
      </p:graphicFrame>
      <p:sp>
        <p:nvSpPr>
          <p:cNvPr id="26" name="TextBox 33">
            <a:extLst>
              <a:ext uri="{FF2B5EF4-FFF2-40B4-BE49-F238E27FC236}">
                <a16:creationId xmlns:a16="http://schemas.microsoft.com/office/drawing/2014/main" id="{490B65CC-5E39-4C4B-90B4-C5F73CBFBD9B}"/>
              </a:ext>
            </a:extLst>
          </p:cNvPr>
          <p:cNvSpPr txBox="1"/>
          <p:nvPr/>
        </p:nvSpPr>
        <p:spPr>
          <a:xfrm>
            <a:off x="-54046" y="9164904"/>
            <a:ext cx="86881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0215" algn="just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Подведение итогов смены 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вайбер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-чате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Playfair Display Bold" panose="00000800000000000000" charset="-52"/>
              <a:ea typeface="MS Mincho" panose="02020609040205080304" pitchFamily="49" charset="-128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Playfair Display Bold" panose="00000800000000000000" charset="-52"/>
                <a:ea typeface="Calibri" panose="020F0502020204030204" pitchFamily="34" charset="0"/>
              </a:rPr>
              <a:t>    </a:t>
            </a:r>
            <a:endParaRPr lang="en-US" sz="3200" dirty="0">
              <a:latin typeface="Playfair Display Bold" panose="00000800000000000000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50391" y="319354"/>
            <a:ext cx="16811724" cy="2732273"/>
          </a:xfrm>
          <a:custGeom>
            <a:avLst/>
            <a:gdLst/>
            <a:ahLst/>
            <a:cxnLst/>
            <a:rect l="l" t="t" r="r" b="b"/>
            <a:pathLst>
              <a:path w="2321116" h="524313">
                <a:moveTo>
                  <a:pt x="2321116" y="262157"/>
                </a:moveTo>
                <a:lnTo>
                  <a:pt x="2117916" y="524313"/>
                </a:lnTo>
                <a:lnTo>
                  <a:pt x="203200" y="524313"/>
                </a:lnTo>
                <a:lnTo>
                  <a:pt x="0" y="262157"/>
                </a:lnTo>
                <a:lnTo>
                  <a:pt x="203200" y="0"/>
                </a:lnTo>
                <a:lnTo>
                  <a:pt x="2117916" y="0"/>
                </a:lnTo>
                <a:lnTo>
                  <a:pt x="2321116" y="26215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8" name="TextBox 28"/>
          <p:cNvSpPr txBox="1"/>
          <p:nvPr/>
        </p:nvSpPr>
        <p:spPr>
          <a:xfrm>
            <a:off x="1994605" y="1086704"/>
            <a:ext cx="14988976" cy="119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ru-RU" sz="3600" b="1" dirty="0">
                <a:solidFill>
                  <a:srgbClr val="FFFFFF"/>
                </a:solidFill>
                <a:latin typeface="Playfair Display"/>
              </a:rPr>
              <a:t>План осуществления контроля за эффективностью воспитательного и оздоровительного процессов на протяжении смены</a:t>
            </a:r>
            <a:endParaRPr lang="en-US" sz="3600" b="1" dirty="0">
              <a:solidFill>
                <a:schemeClr val="bg1"/>
              </a:solidFill>
              <a:latin typeface="Playfair Display "/>
            </a:endParaRP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A12053F2-CE03-41DC-8EE8-7A2BC88A9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703475"/>
              </p:ext>
            </p:extLst>
          </p:nvPr>
        </p:nvGraphicFramePr>
        <p:xfrm>
          <a:off x="388454" y="2476500"/>
          <a:ext cx="17511092" cy="1301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773">
                  <a:extLst>
                    <a:ext uri="{9D8B030D-6E8A-4147-A177-3AD203B41FA5}">
                      <a16:colId xmlns:a16="http://schemas.microsoft.com/office/drawing/2014/main" val="1602958477"/>
                    </a:ext>
                  </a:extLst>
                </a:gridCol>
                <a:gridCol w="6602542">
                  <a:extLst>
                    <a:ext uri="{9D8B030D-6E8A-4147-A177-3AD203B41FA5}">
                      <a16:colId xmlns:a16="http://schemas.microsoft.com/office/drawing/2014/main" val="425422975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095026525"/>
                    </a:ext>
                  </a:extLst>
                </a:gridCol>
                <a:gridCol w="3711377">
                  <a:extLst>
                    <a:ext uri="{9D8B030D-6E8A-4147-A177-3AD203B41FA5}">
                      <a16:colId xmlns:a16="http://schemas.microsoft.com/office/drawing/2014/main" val="3152243341"/>
                    </a:ext>
                  </a:extLst>
                </a:gridCol>
              </a:tblGrid>
              <a:tr h="897933">
                <a:tc>
                  <a:txBody>
                    <a:bodyPr/>
                    <a:lstStyle/>
                    <a:p>
                      <a:r>
                        <a:rPr lang="ru-RU" sz="2400" dirty="0"/>
                        <a:t>Объекты самоконтроля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Методы самоконтроля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Ответственные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Уровень принятия решения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329522"/>
                  </a:ext>
                </a:extLst>
              </a:tr>
              <a:tr h="1505494">
                <a:tc>
                  <a:txBody>
                    <a:bodyPr/>
                    <a:lstStyle/>
                    <a:p>
                      <a:r>
                        <a:rPr lang="ru-RU" sz="2400" dirty="0"/>
                        <a:t>Реализация организационно-игрового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Беседа с воспитателями, беседа с воспитанниками, наблюдение, изучение содержания проекта, посещение дел и мероприятий, изучение информации на информационном стенде по смене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Ф.И.О.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Совещание при заместителе директора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58002"/>
                  </a:ext>
                </a:extLst>
              </a:tr>
              <a:tr h="347254">
                <a:tc>
                  <a:txBody>
                    <a:bodyPr/>
                    <a:lstStyle/>
                    <a:p>
                      <a:r>
                        <a:rPr lang="ru-RU" sz="2400" dirty="0"/>
                        <a:t>Рефлексивные методы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Изучение заполнения рабочих полей, посещение вечерних огоньков, беседа с воспитанниками, беседа с воспитателями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Ф.И.О.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Совещание при директора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88637"/>
                  </a:ext>
                </a:extLst>
              </a:tr>
              <a:tr h="758734">
                <a:tc>
                  <a:txBody>
                    <a:bodyPr/>
                    <a:lstStyle/>
                    <a:p>
                      <a:r>
                        <a:rPr lang="ru-RU" sz="2400" dirty="0"/>
                        <a:t>Организация работы с органами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Беседа с воспитанниками, посещение дел и мероприятий, изучение педагогической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Ф.И.О.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Совещание при директоре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757996"/>
                  </a:ext>
                </a:extLst>
              </a:tr>
              <a:tr h="1303451">
                <a:tc>
                  <a:txBody>
                    <a:bodyPr/>
                    <a:lstStyle/>
                    <a:p>
                      <a:r>
                        <a:rPr lang="ru-RU" sz="2400" dirty="0"/>
                        <a:t>Организация работы с родителями воспитанников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/>
                        <a:t>Посещение виртуальных родительских собраний, анализ родительских чатов, анкетирование, собеседование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Ф.И.О.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Совещание при директоре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214365"/>
                  </a:ext>
                </a:extLst>
              </a:tr>
              <a:tr h="1303451">
                <a:tc>
                  <a:txBody>
                    <a:bodyPr/>
                    <a:lstStyle/>
                    <a:p>
                      <a:r>
                        <a:rPr lang="ru-RU" sz="2400" dirty="0"/>
                        <a:t>Организация и проведение отрядных дел и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Посещение отрядных дел и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Ф.И.О.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Совещание при директоре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51675"/>
                  </a:ext>
                </a:extLst>
              </a:tr>
              <a:tr h="130345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03719"/>
                  </a:ext>
                </a:extLst>
              </a:tr>
              <a:tr h="130345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910924"/>
                  </a:ext>
                </a:extLst>
              </a:tr>
              <a:tr h="130345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423677"/>
                  </a:ext>
                </a:extLst>
              </a:tr>
              <a:tr h="1303451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9394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7552450" y="692943"/>
            <a:ext cx="10735550" cy="728742"/>
          </a:xfrm>
          <a:custGeom>
            <a:avLst/>
            <a:gdLst/>
            <a:ahLst/>
            <a:cxnLst/>
            <a:rect l="l" t="t" r="r" b="b"/>
            <a:pathLst>
              <a:path w="3083361" h="209302">
                <a:moveTo>
                  <a:pt x="203200" y="0"/>
                </a:moveTo>
                <a:lnTo>
                  <a:pt x="3083361" y="0"/>
                </a:lnTo>
                <a:lnTo>
                  <a:pt x="2880161" y="209302"/>
                </a:lnTo>
                <a:lnTo>
                  <a:pt x="0" y="209302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7" name="Freeform 17"/>
          <p:cNvSpPr/>
          <p:nvPr/>
        </p:nvSpPr>
        <p:spPr>
          <a:xfrm>
            <a:off x="48900" y="9656719"/>
            <a:ext cx="18288000" cy="657997"/>
          </a:xfrm>
          <a:custGeom>
            <a:avLst/>
            <a:gdLst/>
            <a:ahLst/>
            <a:cxnLst/>
            <a:rect l="l" t="t" r="r" b="b"/>
            <a:pathLst>
              <a:path w="4923176" h="173300">
                <a:moveTo>
                  <a:pt x="0" y="0"/>
                </a:moveTo>
                <a:lnTo>
                  <a:pt x="4923176" y="0"/>
                </a:lnTo>
                <a:lnTo>
                  <a:pt x="4923176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3" name="Freeform 23"/>
          <p:cNvSpPr/>
          <p:nvPr/>
        </p:nvSpPr>
        <p:spPr>
          <a:xfrm rot="5400000">
            <a:off x="13809677" y="5481438"/>
            <a:ext cx="8049698" cy="530769"/>
          </a:xfrm>
          <a:custGeom>
            <a:avLst/>
            <a:gdLst/>
            <a:ahLst/>
            <a:cxnLst/>
            <a:rect l="l" t="t" r="r" b="b"/>
            <a:pathLst>
              <a:path w="3014224" h="510509">
                <a:moveTo>
                  <a:pt x="1507112" y="0"/>
                </a:moveTo>
                <a:lnTo>
                  <a:pt x="3014224" y="510509"/>
                </a:lnTo>
                <a:lnTo>
                  <a:pt x="0" y="510509"/>
                </a:lnTo>
                <a:lnTo>
                  <a:pt x="150711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158326" y="1695296"/>
            <a:ext cx="16910473" cy="2509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0215" algn="just"/>
            <a:r>
              <a:rPr lang="en-US" sz="3505" dirty="0">
                <a:solidFill>
                  <a:schemeClr val="accent5">
                    <a:lumMod val="50000"/>
                  </a:schemeClr>
                </a:solidFill>
                <a:latin typeface="Playfair Display"/>
              </a:rPr>
              <a:t> </a:t>
            </a:r>
            <a:r>
              <a:rPr lang="ru-RU" sz="3505" dirty="0">
                <a:solidFill>
                  <a:schemeClr val="accent5">
                    <a:lumMod val="50000"/>
                  </a:schemeClr>
                </a:solidFill>
                <a:latin typeface="Playfair Display"/>
              </a:rPr>
              <a:t>	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воспитательной работы отряда на смену должен содержать ЦЕЛЬ, ЗАДАЧИ.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450215"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воспитательной работы отряда на смену оформляется в форме матрицы (план-сетки).</a:t>
            </a:r>
          </a:p>
          <a:p>
            <a:pPr indent="450215"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план-сетке используется принцип деления дня на три основных временных периода: первая половина дня (утро) от подъема до 13.00; вторая половина дня (день) с 16:00 до 18:30; вечернее время (вечер) с 19:00 до 22:00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395472-A846-44BA-A400-147E2F3397C1}"/>
              </a:ext>
            </a:extLst>
          </p:cNvPr>
          <p:cNvSpPr txBox="1"/>
          <p:nvPr/>
        </p:nvSpPr>
        <p:spPr>
          <a:xfrm>
            <a:off x="3715255" y="118542"/>
            <a:ext cx="10457945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плана воспитательной работы отряда на смену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D670954-09CE-46B9-9B64-8F986B67B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3461"/>
              </p:ext>
            </p:extLst>
          </p:nvPr>
        </p:nvGraphicFramePr>
        <p:xfrm>
          <a:off x="1752601" y="4294024"/>
          <a:ext cx="14401799" cy="4456176"/>
        </p:xfrm>
        <a:graphic>
          <a:graphicData uri="http://schemas.openxmlformats.org/drawingml/2006/table">
            <a:tbl>
              <a:tblPr firstRow="1" firstCol="1" bandRow="1"/>
              <a:tblGrid>
                <a:gridCol w="1838130">
                  <a:extLst>
                    <a:ext uri="{9D8B030D-6E8A-4147-A177-3AD203B41FA5}">
                      <a16:colId xmlns:a16="http://schemas.microsoft.com/office/drawing/2014/main" val="587209431"/>
                    </a:ext>
                  </a:extLst>
                </a:gridCol>
                <a:gridCol w="1935071">
                  <a:extLst>
                    <a:ext uri="{9D8B030D-6E8A-4147-A177-3AD203B41FA5}">
                      <a16:colId xmlns:a16="http://schemas.microsoft.com/office/drawing/2014/main" val="3357068161"/>
                    </a:ext>
                  </a:extLst>
                </a:gridCol>
                <a:gridCol w="2945484">
                  <a:extLst>
                    <a:ext uri="{9D8B030D-6E8A-4147-A177-3AD203B41FA5}">
                      <a16:colId xmlns:a16="http://schemas.microsoft.com/office/drawing/2014/main" val="3449891976"/>
                    </a:ext>
                  </a:extLst>
                </a:gridCol>
                <a:gridCol w="2945484">
                  <a:extLst>
                    <a:ext uri="{9D8B030D-6E8A-4147-A177-3AD203B41FA5}">
                      <a16:colId xmlns:a16="http://schemas.microsoft.com/office/drawing/2014/main" val="3267588552"/>
                    </a:ext>
                  </a:extLst>
                </a:gridCol>
                <a:gridCol w="2368815">
                  <a:extLst>
                    <a:ext uri="{9D8B030D-6E8A-4147-A177-3AD203B41FA5}">
                      <a16:colId xmlns:a16="http://schemas.microsoft.com/office/drawing/2014/main" val="315604941"/>
                    </a:ext>
                  </a:extLst>
                </a:gridCol>
                <a:gridCol w="2368815">
                  <a:extLst>
                    <a:ext uri="{9D8B030D-6E8A-4147-A177-3AD203B41FA5}">
                      <a16:colId xmlns:a16="http://schemas.microsoft.com/office/drawing/2014/main" val="4102453793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Временной период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Форма работы и название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Место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Ответственные исполнители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77209"/>
                  </a:ext>
                </a:extLst>
              </a:tr>
              <a:tr h="620776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Утро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59723"/>
                  </a:ext>
                </a:extLst>
              </a:tr>
              <a:tr h="62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876902"/>
                  </a:ext>
                </a:extLst>
              </a:tr>
              <a:tr h="62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Вечер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951206"/>
                  </a:ext>
                </a:extLst>
              </a:tr>
              <a:tr h="620776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Утро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084788"/>
                  </a:ext>
                </a:extLst>
              </a:tr>
              <a:tr h="62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347764"/>
                  </a:ext>
                </a:extLst>
              </a:tr>
              <a:tr h="62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Вечер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2415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529170" y="847544"/>
            <a:ext cx="17229660" cy="2005900"/>
          </a:xfrm>
          <a:custGeom>
            <a:avLst/>
            <a:gdLst/>
            <a:ahLst/>
            <a:cxnLst/>
            <a:rect l="l" t="t" r="r" b="b"/>
            <a:pathLst>
              <a:path w="4196720" h="488588">
                <a:moveTo>
                  <a:pt x="4196720" y="244294"/>
                </a:moveTo>
                <a:lnTo>
                  <a:pt x="3993520" y="488588"/>
                </a:lnTo>
                <a:lnTo>
                  <a:pt x="203200" y="488588"/>
                </a:lnTo>
                <a:lnTo>
                  <a:pt x="0" y="244294"/>
                </a:lnTo>
                <a:lnTo>
                  <a:pt x="203200" y="0"/>
                </a:lnTo>
                <a:lnTo>
                  <a:pt x="3993520" y="0"/>
                </a:lnTo>
                <a:lnTo>
                  <a:pt x="4196720" y="24429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1192558" y="872276"/>
            <a:ext cx="163064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плана отряда на день</a:t>
            </a:r>
            <a:endParaRPr lang="en-US" sz="3599" dirty="0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073934" y="926888"/>
            <a:ext cx="7005628" cy="56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dirty="0">
                <a:solidFill>
                  <a:srgbClr val="FFFFFF"/>
                </a:solidFill>
                <a:latin typeface="Playfair Display"/>
              </a:rPr>
              <a:t>«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803" y="3224692"/>
            <a:ext cx="17760736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План отряда на день разрабатывается ежедневно с учетом плана воспитательной работы отряда на смену и режимных моментов. 	</a:t>
            </a:r>
          </a:p>
          <a:p>
            <a:pPr algn="just">
              <a:lnSpc>
                <a:spcPts val="4199"/>
              </a:lnSpc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	</a:t>
            </a:r>
          </a:p>
          <a:p>
            <a:pPr algn="just">
              <a:lnSpc>
                <a:spcPts val="4199"/>
              </a:lnSpc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	Форма составления плана отряда на день и процедура его утверждения регламентируется в каждом воспитательно-оздоровительном учреждении образования самостоятельно.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-439387" y="7277100"/>
            <a:ext cx="1793834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4498975" algn="l"/>
              </a:tabLst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План воспитательной работы отряда на смену и планы отряда на день фиксируются в педагогическом дневнике воспитателя, размещаются на информационном стенде в отрядном уголке. </a:t>
            </a:r>
          </a:p>
          <a:p>
            <a:pPr algn="ctr">
              <a:tabLst>
                <a:tab pos="4498975" algn="l"/>
              </a:tabLst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endParaRPr lang="ru-RU" sz="40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74487" y="435043"/>
            <a:ext cx="1832021" cy="29459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25"/>
              </a:lnSpc>
            </a:pPr>
            <a:endParaRPr/>
          </a:p>
        </p:txBody>
      </p:sp>
      <p:grpSp>
        <p:nvGrpSpPr>
          <p:cNvPr id="8" name="Group 8"/>
          <p:cNvGrpSpPr/>
          <p:nvPr/>
        </p:nvGrpSpPr>
        <p:grpSpPr>
          <a:xfrm>
            <a:off x="7432713" y="24582"/>
            <a:ext cx="3359493" cy="2922498"/>
            <a:chOff x="0" y="0"/>
            <a:chExt cx="884805" cy="901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4805" cy="901440"/>
            </a:xfrm>
            <a:custGeom>
              <a:avLst/>
              <a:gdLst/>
              <a:ahLst/>
              <a:cxnLst/>
              <a:rect l="l" t="t" r="r" b="b"/>
              <a:pathLst>
                <a:path w="884805" h="901440">
                  <a:moveTo>
                    <a:pt x="442402" y="901440"/>
                  </a:moveTo>
                  <a:lnTo>
                    <a:pt x="884805" y="0"/>
                  </a:lnTo>
                  <a:lnTo>
                    <a:pt x="0" y="0"/>
                  </a:lnTo>
                  <a:lnTo>
                    <a:pt x="442402" y="9014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31750"/>
              <a:ext cx="558800" cy="349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989" y="9600922"/>
            <a:ext cx="18280792" cy="657997"/>
          </a:xfrm>
          <a:custGeom>
            <a:avLst/>
            <a:gdLst/>
            <a:ahLst/>
            <a:cxnLst/>
            <a:rect l="l" t="t" r="r" b="b"/>
            <a:pathLst>
              <a:path w="4923176" h="173300">
                <a:moveTo>
                  <a:pt x="0" y="0"/>
                </a:moveTo>
                <a:lnTo>
                  <a:pt x="4923176" y="0"/>
                </a:lnTo>
                <a:lnTo>
                  <a:pt x="4923176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13281350" y="8988867"/>
            <a:ext cx="5006650" cy="657997"/>
          </a:xfrm>
          <a:custGeom>
            <a:avLst/>
            <a:gdLst/>
            <a:ahLst/>
            <a:cxnLst/>
            <a:rect l="l" t="t" r="r" b="b"/>
            <a:pathLst>
              <a:path w="812800" h="266967">
                <a:moveTo>
                  <a:pt x="406400" y="0"/>
                </a:moveTo>
                <a:lnTo>
                  <a:pt x="812800" y="266967"/>
                </a:lnTo>
                <a:lnTo>
                  <a:pt x="0" y="266967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Freeform 21"/>
          <p:cNvSpPr/>
          <p:nvPr/>
        </p:nvSpPr>
        <p:spPr>
          <a:xfrm>
            <a:off x="6640675" y="9286660"/>
            <a:ext cx="5006650" cy="872823"/>
          </a:xfrm>
          <a:custGeom>
            <a:avLst/>
            <a:gdLst/>
            <a:ahLst/>
            <a:cxnLst/>
            <a:rect l="l" t="t" r="r" b="b"/>
            <a:pathLst>
              <a:path w="812800" h="266967">
                <a:moveTo>
                  <a:pt x="406400" y="0"/>
                </a:moveTo>
                <a:lnTo>
                  <a:pt x="812800" y="266967"/>
                </a:lnTo>
                <a:lnTo>
                  <a:pt x="0" y="266967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1208438" y="569114"/>
            <a:ext cx="16081133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Структура планов работы педагогических работников воспитательно-оздоровительного учреждения образования на смену</a:t>
            </a:r>
            <a:endParaRPr lang="en-US" sz="5400" dirty="0">
              <a:solidFill>
                <a:schemeClr val="bg1"/>
              </a:solidFill>
              <a:latin typeface="Playfair Display Bold" panose="00000800000000000000" charset="-5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073934" y="926888"/>
            <a:ext cx="7005628" cy="560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endParaRPr lang="en-US" sz="3400" dirty="0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0" y="8886456"/>
            <a:ext cx="5006650" cy="760408"/>
          </a:xfrm>
          <a:custGeom>
            <a:avLst/>
            <a:gdLst/>
            <a:ahLst/>
            <a:cxnLst/>
            <a:rect l="l" t="t" r="r" b="b"/>
            <a:pathLst>
              <a:path w="812800" h="266967">
                <a:moveTo>
                  <a:pt x="406400" y="0"/>
                </a:moveTo>
                <a:lnTo>
                  <a:pt x="812800" y="266967"/>
                </a:lnTo>
                <a:lnTo>
                  <a:pt x="0" y="266967"/>
                </a:lnTo>
                <a:lnTo>
                  <a:pt x="4064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13180A-9BF1-4E23-9A24-C0970B43739E}"/>
              </a:ext>
            </a:extLst>
          </p:cNvPr>
          <p:cNvSpPr txBox="1"/>
          <p:nvPr/>
        </p:nvSpPr>
        <p:spPr>
          <a:xfrm>
            <a:off x="990600" y="3302134"/>
            <a:ext cx="4875809" cy="15696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цель и задачи деятельности;</a:t>
            </a:r>
          </a:p>
          <a:p>
            <a:r>
              <a:rPr lang="ru-RU" sz="3200" b="1" dirty="0">
                <a:solidFill>
                  <a:schemeClr val="bg1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 </a:t>
            </a:r>
            <a:endParaRPr lang="ru-RU" sz="3200" dirty="0">
              <a:solidFill>
                <a:schemeClr val="bg1"/>
              </a:solidFill>
              <a:latin typeface="Playfair Display Bold" panose="00000800000000000000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7C278-B039-479F-B5AD-4CADF6FF8E28}"/>
              </a:ext>
            </a:extLst>
          </p:cNvPr>
          <p:cNvSpPr txBox="1"/>
          <p:nvPr/>
        </p:nvSpPr>
        <p:spPr>
          <a:xfrm>
            <a:off x="6640675" y="3484580"/>
            <a:ext cx="5565180" cy="10772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ожидаемые результаты;</a:t>
            </a:r>
          </a:p>
          <a:p>
            <a:endParaRPr lang="ru-RU" sz="3200" dirty="0">
              <a:solidFill>
                <a:schemeClr val="bg1"/>
              </a:solidFill>
              <a:latin typeface="Playfair Display Bold" panose="0000080000000000000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4C5BC-A334-48B5-984E-61E16E4A1801}"/>
              </a:ext>
            </a:extLst>
          </p:cNvPr>
          <p:cNvSpPr txBox="1"/>
          <p:nvPr/>
        </p:nvSpPr>
        <p:spPr>
          <a:xfrm>
            <a:off x="47742" y="5490841"/>
            <a:ext cx="5818667" cy="20621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дата, время, формы и методы организации деятельности;</a:t>
            </a:r>
          </a:p>
          <a:p>
            <a:pPr algn="ctr"/>
            <a:endParaRPr lang="ru-RU" sz="3200" dirty="0">
              <a:solidFill>
                <a:schemeClr val="bg1"/>
              </a:solidFill>
              <a:latin typeface="Playfair Display Bold" panose="0000080000000000000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08910D-F2C3-47BC-9FD3-65CE84B92EB7}"/>
              </a:ext>
            </a:extLst>
          </p:cNvPr>
          <p:cNvSpPr txBox="1"/>
          <p:nvPr/>
        </p:nvSpPr>
        <p:spPr>
          <a:xfrm>
            <a:off x="6284473" y="6061492"/>
            <a:ext cx="8243543" cy="35394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Планы работы педагогических работников воспитательно-оздоровительного учреждения образования на смену утверждаются руководителем воспитательно-оздоровительного учреждения образования.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5C121C-801C-4F72-8DE4-87B16ED993BD}"/>
              </a:ext>
            </a:extLst>
          </p:cNvPr>
          <p:cNvSpPr txBox="1"/>
          <p:nvPr/>
        </p:nvSpPr>
        <p:spPr>
          <a:xfrm>
            <a:off x="12568083" y="3859507"/>
            <a:ext cx="5285267" cy="20621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анализ деятельности (по итогам работы на протяжении смены)</a:t>
            </a:r>
          </a:p>
          <a:p>
            <a:endParaRPr lang="ru-RU" sz="3200" dirty="0">
              <a:solidFill>
                <a:schemeClr val="bg1"/>
              </a:solidFill>
              <a:latin typeface="Playfair Display Bold" panose="00000800000000000000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456" y="4160268"/>
            <a:ext cx="5893363" cy="32692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50800" tIns="50800" rIns="50800" bIns="5080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план воспитательной работы с детьми, нуждающимися в оздоровлении;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планы воспитательной работы отрядов на смену; </a:t>
            </a:r>
          </a:p>
          <a:p>
            <a:pPr algn="ctr">
              <a:lnSpc>
                <a:spcPts val="2225"/>
              </a:lnSpc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07442" y="5412631"/>
            <a:ext cx="6554905" cy="50581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50800" tIns="50800" rIns="50800" bIns="5080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планы работы педагогических работников воспитательно-оздоровительного учреждения образования на смену;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аналитическая справка по итогам реализации программы смены;</a:t>
            </a:r>
          </a:p>
          <a:p>
            <a:pPr algn="ctr">
              <a:lnSpc>
                <a:spcPts val="2225"/>
              </a:lnSpc>
            </a:pPr>
            <a:endParaRPr dirty="0"/>
          </a:p>
        </p:txBody>
      </p:sp>
      <p:sp>
        <p:nvSpPr>
          <p:cNvPr id="10" name="TextBox 10"/>
          <p:cNvSpPr txBox="1"/>
          <p:nvPr/>
        </p:nvSpPr>
        <p:spPr>
          <a:xfrm>
            <a:off x="12798970" y="3741851"/>
            <a:ext cx="5406356" cy="47590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50800" tIns="50800" rIns="50800" bIns="50800"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результаты диагностики;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фотоматериалы, отражающие ход реализации программы смены;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Playfair Display Bold" panose="00000800000000000000" charset="-52"/>
              </a:rPr>
              <a:t>лучшие детские работы, образцы рефлексивных методик и др.</a:t>
            </a:r>
          </a:p>
          <a:p>
            <a:pPr algn="ctr">
              <a:lnSpc>
                <a:spcPts val="2225"/>
              </a:lnSpc>
            </a:pPr>
            <a:endParaRPr dirty="0"/>
          </a:p>
        </p:txBody>
      </p:sp>
      <p:sp>
        <p:nvSpPr>
          <p:cNvPr id="18" name="Freeform 18"/>
          <p:cNvSpPr/>
          <p:nvPr/>
        </p:nvSpPr>
        <p:spPr>
          <a:xfrm>
            <a:off x="3024138" y="717798"/>
            <a:ext cx="12239724" cy="1904177"/>
          </a:xfrm>
          <a:custGeom>
            <a:avLst/>
            <a:gdLst/>
            <a:ahLst/>
            <a:cxnLst/>
            <a:rect l="l" t="t" r="r" b="b"/>
            <a:pathLst>
              <a:path w="3370195" h="524313">
                <a:moveTo>
                  <a:pt x="3370195" y="262157"/>
                </a:moveTo>
                <a:lnTo>
                  <a:pt x="3166995" y="524313"/>
                </a:lnTo>
                <a:lnTo>
                  <a:pt x="203200" y="524313"/>
                </a:lnTo>
                <a:lnTo>
                  <a:pt x="0" y="262157"/>
                </a:lnTo>
                <a:lnTo>
                  <a:pt x="203200" y="0"/>
                </a:lnTo>
                <a:lnTo>
                  <a:pt x="3166995" y="0"/>
                </a:lnTo>
                <a:lnTo>
                  <a:pt x="3370195" y="26215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Freeform 21"/>
          <p:cNvSpPr/>
          <p:nvPr/>
        </p:nvSpPr>
        <p:spPr>
          <a:xfrm>
            <a:off x="452228" y="1098146"/>
            <a:ext cx="2292177" cy="1011237"/>
          </a:xfrm>
          <a:custGeom>
            <a:avLst/>
            <a:gdLst/>
            <a:ahLst/>
            <a:cxnLst/>
            <a:rect l="l" t="t" r="r" b="b"/>
            <a:pathLst>
              <a:path w="1105701" h="266334">
                <a:moveTo>
                  <a:pt x="1105701" y="0"/>
                </a:moveTo>
                <a:lnTo>
                  <a:pt x="0" y="0"/>
                </a:lnTo>
                <a:lnTo>
                  <a:pt x="101600" y="133167"/>
                </a:lnTo>
                <a:lnTo>
                  <a:pt x="0" y="266334"/>
                </a:lnTo>
                <a:lnTo>
                  <a:pt x="1105701" y="266334"/>
                </a:lnTo>
                <a:lnTo>
                  <a:pt x="1004101" y="133167"/>
                </a:lnTo>
                <a:lnTo>
                  <a:pt x="110570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4" name="Freeform 24"/>
          <p:cNvSpPr/>
          <p:nvPr/>
        </p:nvSpPr>
        <p:spPr>
          <a:xfrm>
            <a:off x="15465199" y="1098144"/>
            <a:ext cx="2090219" cy="1011237"/>
          </a:xfrm>
          <a:custGeom>
            <a:avLst/>
            <a:gdLst/>
            <a:ahLst/>
            <a:cxnLst/>
            <a:rect l="l" t="t" r="r" b="b"/>
            <a:pathLst>
              <a:path w="1105701" h="266334">
                <a:moveTo>
                  <a:pt x="1105701" y="0"/>
                </a:moveTo>
                <a:lnTo>
                  <a:pt x="0" y="0"/>
                </a:lnTo>
                <a:lnTo>
                  <a:pt x="101600" y="133167"/>
                </a:lnTo>
                <a:lnTo>
                  <a:pt x="0" y="266334"/>
                </a:lnTo>
                <a:lnTo>
                  <a:pt x="1105701" y="266334"/>
                </a:lnTo>
                <a:lnTo>
                  <a:pt x="1004101" y="133167"/>
                </a:lnTo>
                <a:lnTo>
                  <a:pt x="110570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3808970" y="945987"/>
            <a:ext cx="1067006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0"/>
              </a:lnSpc>
            </a:pPr>
            <a:r>
              <a:rPr lang="ru-RU" sz="4700" dirty="0">
                <a:solidFill>
                  <a:srgbClr val="FFFFFF"/>
                </a:solidFill>
                <a:latin typeface="Playfair Display"/>
              </a:rPr>
              <a:t>Рефлексивная папка</a:t>
            </a:r>
          </a:p>
          <a:p>
            <a:pPr algn="ctr">
              <a:lnSpc>
                <a:spcPts val="5640"/>
              </a:lnSpc>
            </a:pPr>
            <a:r>
              <a:rPr lang="ru-RU" sz="4700" dirty="0">
                <a:solidFill>
                  <a:srgbClr val="FFFFFF"/>
                </a:solidFill>
                <a:latin typeface="Playfair Display"/>
              </a:rPr>
              <a:t> (ведется заместителем директора)</a:t>
            </a:r>
            <a:endParaRPr lang="en-US" sz="4700" dirty="0">
              <a:solidFill>
                <a:srgbClr val="FFFFFF"/>
              </a:solidFill>
              <a:latin typeface="Playfair Display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53014" y="2877866"/>
            <a:ext cx="1623060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программно-планирующая документация смены, иные документы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2A3C7-A828-410F-89F1-85BAB8841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49226"/>
            <a:ext cx="15773400" cy="147002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Республиканская акция «Эффективное лето»</a:t>
            </a:r>
            <a:endParaRPr lang="ru-RU" dirty="0">
              <a:solidFill>
                <a:schemeClr val="bg1"/>
              </a:solidFill>
              <a:latin typeface="Playfair Display Bold" panose="00000800000000000000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6BA9FA-0ABC-4ABA-9D40-8C94302CF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757652"/>
            <a:ext cx="13487400" cy="86793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450215" algn="just"/>
            <a:r>
              <a:rPr lang="ru-RU" b="1" dirty="0">
                <a:solidFill>
                  <a:schemeClr val="bg1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Д</a:t>
            </a:r>
            <a:r>
              <a:rPr lang="ru-RU" b="1" dirty="0">
                <a:solidFill>
                  <a:schemeClr val="bg1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евиз: «Наше лето эффективно: с пользой, ярко, креативно!»</a:t>
            </a:r>
            <a:endParaRPr lang="ru-RU" dirty="0">
              <a:solidFill>
                <a:schemeClr val="bg1"/>
              </a:solidFill>
              <a:effectLst/>
              <a:latin typeface="Playfair Display Bold" panose="00000800000000000000" charset="-52"/>
              <a:ea typeface="MS Mincho" panose="02020609040205080304" pitchFamily="49" charset="-128"/>
            </a:endParaRPr>
          </a:p>
          <a:p>
            <a:endParaRPr lang="ru-RU" dirty="0">
              <a:latin typeface="Playfair Display Bold" panose="00000800000000000000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F5ADD-D5AC-49CC-8EB7-9379D2518712}"/>
              </a:ext>
            </a:extLst>
          </p:cNvPr>
          <p:cNvSpPr txBox="1"/>
          <p:nvPr/>
        </p:nvSpPr>
        <p:spPr>
          <a:xfrm>
            <a:off x="228600" y="2757055"/>
            <a:ext cx="178308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сновные мероприятия акции : </a:t>
            </a: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          Республиканский слет воспитанников воспитательно-оздоровительных учреждений образования </a:t>
            </a:r>
            <a:r>
              <a:rPr lang="ru-RU" sz="2700" b="1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«Наше лето эффективно: с пользой, ярко, креативно!»</a:t>
            </a:r>
            <a:endParaRPr lang="ru-RU" sz="2700" dirty="0">
              <a:solidFill>
                <a:srgbClr val="0070C0"/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          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К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онкурс педагогического мастерства специалистов воспитательно-оздоровительных учреждений образования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«Мечтай! Действуй! Побеждай!»</a:t>
            </a:r>
            <a:endParaRPr lang="ru-RU" sz="2700" dirty="0">
              <a:solidFill>
                <a:schemeClr val="accent5">
                  <a:lumMod val="50000"/>
                </a:schemeClr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          </a:t>
            </a:r>
            <a:r>
              <a:rPr lang="ru-RU" sz="2700" dirty="0">
                <a:solidFill>
                  <a:srgbClr val="0070C0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Р</a:t>
            </a: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еспубликанский смотр-конкурс на лучший оздоровительный лагерь в номинациях «Новые модели организации детского отдыха </a:t>
            </a:r>
            <a:r>
              <a:rPr lang="ru-RU" sz="2700" b="1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«Сделаем лето ярче»</a:t>
            </a: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, «Лучший оздоровительный лагерь в организации гражданско-патриотического воспитания детей в лагере </a:t>
            </a:r>
            <a:r>
              <a:rPr lang="ru-RU" sz="2700" b="1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«Горжусь тобой, моя страна!» и </a:t>
            </a: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«Лучший оздоровительный лагерь в реализации мероприятий</a:t>
            </a:r>
            <a:r>
              <a:rPr lang="ru-RU" sz="2700" b="1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Года качества»</a:t>
            </a: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</a:t>
            </a: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         Республиканский экскурсионный марафон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«Детский автопоезд»</a:t>
            </a:r>
          </a:p>
          <a:p>
            <a:pPr algn="just">
              <a:tabLst>
                <a:tab pos="4498975" algn="l"/>
              </a:tabLst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          </a:t>
            </a:r>
            <a:r>
              <a:rPr lang="ru-RU" sz="2700" b="1" dirty="0">
                <a:solidFill>
                  <a:srgbClr val="0070C0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О</a:t>
            </a: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нлайн-презентация наиболее успешных практик деятельности воспитательно-оздоровительных учреждений образования «</a:t>
            </a:r>
            <a:r>
              <a:rPr lang="ru-RU" sz="2700" b="1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Карта открытий лета»</a:t>
            </a:r>
            <a:endParaRPr lang="ru-RU" sz="2700" dirty="0">
              <a:solidFill>
                <a:srgbClr val="0070C0"/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          Д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истанционный фестиваль информационных ресурсов воспитательно-оздоровительных учреждений образования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</a:t>
            </a:r>
            <a:r>
              <a:rPr lang="ru-RU" sz="2700" b="1" dirty="0" err="1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ИнфоЛето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»</a:t>
            </a:r>
            <a:endParaRPr lang="ru-RU" sz="2700" dirty="0">
              <a:solidFill>
                <a:schemeClr val="accent5">
                  <a:lumMod val="50000"/>
                </a:schemeClr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rgbClr val="0070C0"/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          В</a:t>
            </a:r>
            <a:r>
              <a:rPr lang="ru-RU" sz="2700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иртуальная выставка-панорама методического опыта по организации летнего отдыха и оздоровления детей «</a:t>
            </a:r>
            <a:r>
              <a:rPr lang="ru-RU" sz="2700" b="1" dirty="0">
                <a:solidFill>
                  <a:srgbClr val="0070C0"/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Рецепты полезных каникул»</a:t>
            </a:r>
            <a:endParaRPr lang="ru-RU" sz="2700" dirty="0">
              <a:solidFill>
                <a:srgbClr val="0070C0"/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  <a:p>
            <a:pPr algn="just">
              <a:tabLst>
                <a:tab pos="4498975" algn="l"/>
              </a:tabLst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          И</a:t>
            </a: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нформационно-методический проект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Bold" panose="00000800000000000000" charset="-52"/>
                <a:ea typeface="Times New Roman" panose="02020603050405020304" pitchFamily="18" charset="0"/>
              </a:rPr>
              <a:t>«Время ярких идей»</a:t>
            </a:r>
            <a:endParaRPr lang="ru-RU" sz="2700" dirty="0">
              <a:solidFill>
                <a:schemeClr val="accent5">
                  <a:lumMod val="50000"/>
                </a:schemeClr>
              </a:solidFill>
              <a:effectLst/>
              <a:latin typeface="Playfair Display Bold" panose="00000800000000000000" charset="-52"/>
              <a:ea typeface="Times New Roman" panose="02020603050405020304" pitchFamily="18" charset="0"/>
            </a:endParaRPr>
          </a:p>
          <a:p>
            <a:pPr algn="just">
              <a:tabLst>
                <a:tab pos="4498975" algn="l"/>
              </a:tabLst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Playfair Display Bold" panose="00000800000000000000" charset="-52"/>
                <a:ea typeface="Times New Roman" panose="02020603050405020304" pitchFamily="18" charset="0"/>
              </a:rPr>
              <a:t>         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онкурс профессионального мастерства педагогов «Лучший воспитатель оздоровительного лагеря»</a:t>
            </a:r>
            <a:endParaRPr lang="ru-RU" sz="2700" b="1" dirty="0">
              <a:solidFill>
                <a:schemeClr val="accent5">
                  <a:lumMod val="50000"/>
                </a:schemeClr>
              </a:solidFill>
              <a:effectLst/>
              <a:latin typeface="Playfair Display Bold" panose="00000800000000000000" charset="-52"/>
              <a:ea typeface="MS Mincho" panose="02020609040205080304" pitchFamily="49" charset="-128"/>
            </a:endParaRPr>
          </a:p>
        </p:txBody>
      </p:sp>
      <p:sp>
        <p:nvSpPr>
          <p:cNvPr id="6" name="Блок-схема: решение 5">
            <a:extLst>
              <a:ext uri="{FF2B5EF4-FFF2-40B4-BE49-F238E27FC236}">
                <a16:creationId xmlns:a16="http://schemas.microsoft.com/office/drawing/2014/main" id="{EF07ED5E-1F12-41C7-83AE-8E0B2162EE75}"/>
              </a:ext>
            </a:extLst>
          </p:cNvPr>
          <p:cNvSpPr/>
          <p:nvPr/>
        </p:nvSpPr>
        <p:spPr>
          <a:xfrm>
            <a:off x="14033310" y="9029700"/>
            <a:ext cx="4038600" cy="612648"/>
          </a:xfrm>
          <a:prstGeom prst="flowChartDecisi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4 точки 6">
            <a:extLst>
              <a:ext uri="{FF2B5EF4-FFF2-40B4-BE49-F238E27FC236}">
                <a16:creationId xmlns:a16="http://schemas.microsoft.com/office/drawing/2014/main" id="{7918E658-3890-4DB6-AEA6-5D2A0D963BEE}"/>
              </a:ext>
            </a:extLst>
          </p:cNvPr>
          <p:cNvSpPr/>
          <p:nvPr/>
        </p:nvSpPr>
        <p:spPr>
          <a:xfrm>
            <a:off x="17248909" y="427038"/>
            <a:ext cx="914400" cy="9144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везда: 4 точки 10">
            <a:extLst>
              <a:ext uri="{FF2B5EF4-FFF2-40B4-BE49-F238E27FC236}">
                <a16:creationId xmlns:a16="http://schemas.microsoft.com/office/drawing/2014/main" id="{72FCBD1F-D866-48BD-8E06-06000163FF9A}"/>
              </a:ext>
            </a:extLst>
          </p:cNvPr>
          <p:cNvSpPr/>
          <p:nvPr/>
        </p:nvSpPr>
        <p:spPr>
          <a:xfrm>
            <a:off x="171450" y="438499"/>
            <a:ext cx="914400" cy="9144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5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499108" y="4080990"/>
            <a:ext cx="13268961" cy="2125020"/>
          </a:xfrm>
          <a:custGeom>
            <a:avLst/>
            <a:gdLst/>
            <a:ahLst/>
            <a:cxnLst/>
            <a:rect l="l" t="t" r="r" b="b"/>
            <a:pathLst>
              <a:path w="1306916" h="209302">
                <a:moveTo>
                  <a:pt x="203200" y="0"/>
                </a:moveTo>
                <a:lnTo>
                  <a:pt x="1306916" y="0"/>
                </a:lnTo>
                <a:lnTo>
                  <a:pt x="1103716" y="209302"/>
                </a:lnTo>
                <a:lnTo>
                  <a:pt x="0" y="209302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6132" y="5600912"/>
            <a:ext cx="2693880" cy="586048"/>
          </a:xfrm>
          <a:custGeom>
            <a:avLst/>
            <a:gdLst/>
            <a:ahLst/>
            <a:cxnLst/>
            <a:rect l="l" t="t" r="r" b="b"/>
            <a:pathLst>
              <a:path w="1306916" h="209302">
                <a:moveTo>
                  <a:pt x="203200" y="0"/>
                </a:moveTo>
                <a:lnTo>
                  <a:pt x="1306916" y="0"/>
                </a:lnTo>
                <a:lnTo>
                  <a:pt x="1103716" y="209302"/>
                </a:lnTo>
                <a:lnTo>
                  <a:pt x="0" y="209302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5630274" y="4080990"/>
            <a:ext cx="2597018" cy="586048"/>
          </a:xfrm>
          <a:custGeom>
            <a:avLst/>
            <a:gdLst/>
            <a:ahLst/>
            <a:cxnLst/>
            <a:rect l="l" t="t" r="r" b="b"/>
            <a:pathLst>
              <a:path w="1306916" h="209302">
                <a:moveTo>
                  <a:pt x="203200" y="0"/>
                </a:moveTo>
                <a:lnTo>
                  <a:pt x="1306916" y="0"/>
                </a:lnTo>
                <a:lnTo>
                  <a:pt x="1103716" y="209302"/>
                </a:lnTo>
                <a:lnTo>
                  <a:pt x="0" y="209302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175766" y="4631055"/>
            <a:ext cx="9915644" cy="920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dirty="0">
                <a:solidFill>
                  <a:srgbClr val="FFFFFF"/>
                </a:solidFill>
                <a:latin typeface="Playfair Display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39423" y="213706"/>
            <a:ext cx="9001083" cy="1928195"/>
            <a:chOff x="0" y="0"/>
            <a:chExt cx="952122" cy="209392"/>
          </a:xfrm>
          <a:solidFill>
            <a:schemeClr val="accent5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952122" cy="209392"/>
            </a:xfrm>
            <a:custGeom>
              <a:avLst/>
              <a:gdLst/>
              <a:ahLst/>
              <a:cxnLst/>
              <a:rect l="l" t="t" r="r" b="b"/>
              <a:pathLst>
                <a:path w="952122" h="209392">
                  <a:moveTo>
                    <a:pt x="203200" y="0"/>
                  </a:moveTo>
                  <a:lnTo>
                    <a:pt x="952122" y="0"/>
                  </a:lnTo>
                  <a:lnTo>
                    <a:pt x="748922" y="209392"/>
                  </a:lnTo>
                  <a:lnTo>
                    <a:pt x="0" y="209392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478142"/>
            <a:ext cx="13268961" cy="6382614"/>
            <a:chOff x="0" y="-19050"/>
            <a:chExt cx="1306916" cy="628650"/>
          </a:xfrm>
          <a:solidFill>
            <a:schemeClr val="accent5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06916" cy="209302"/>
            </a:xfrm>
            <a:custGeom>
              <a:avLst/>
              <a:gdLst/>
              <a:ahLst/>
              <a:cxnLst/>
              <a:rect l="l" t="t" r="r" b="b"/>
              <a:pathLst>
                <a:path w="1306916" h="209302">
                  <a:moveTo>
                    <a:pt x="203200" y="0"/>
                  </a:moveTo>
                  <a:lnTo>
                    <a:pt x="1306916" y="0"/>
                  </a:lnTo>
                  <a:lnTo>
                    <a:pt x="1103716" y="209302"/>
                  </a:lnTo>
                  <a:lnTo>
                    <a:pt x="0" y="209302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59687" y="311735"/>
            <a:ext cx="7339541" cy="918353"/>
            <a:chOff x="0" y="0"/>
            <a:chExt cx="1672757" cy="2093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72758" cy="209302"/>
            </a:xfrm>
            <a:custGeom>
              <a:avLst/>
              <a:gdLst/>
              <a:ahLst/>
              <a:cxnLst/>
              <a:rect l="l" t="t" r="r" b="b"/>
              <a:pathLst>
                <a:path w="1672758" h="209302">
                  <a:moveTo>
                    <a:pt x="203200" y="0"/>
                  </a:moveTo>
                  <a:lnTo>
                    <a:pt x="1672758" y="0"/>
                  </a:lnTo>
                  <a:lnTo>
                    <a:pt x="1469557" y="209302"/>
                  </a:lnTo>
                  <a:lnTo>
                    <a:pt x="0" y="20930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5989" y="9570094"/>
            <a:ext cx="18323987" cy="3158424"/>
            <a:chOff x="0" y="-19050"/>
            <a:chExt cx="4826071" cy="831850"/>
          </a:xfrm>
        </p:grpSpPr>
        <p:sp>
          <p:nvSpPr>
            <p:cNvPr id="12" name="Freeform 12"/>
            <p:cNvSpPr/>
            <p:nvPr/>
          </p:nvSpPr>
          <p:spPr>
            <a:xfrm>
              <a:off x="15832" y="-14762"/>
              <a:ext cx="4810239" cy="173300"/>
            </a:xfrm>
            <a:custGeom>
              <a:avLst/>
              <a:gdLst/>
              <a:ahLst/>
              <a:cxnLst/>
              <a:rect l="l" t="t" r="r" b="b"/>
              <a:pathLst>
                <a:path w="4923176" h="173300">
                  <a:moveTo>
                    <a:pt x="0" y="0"/>
                  </a:moveTo>
                  <a:lnTo>
                    <a:pt x="4923176" y="0"/>
                  </a:lnTo>
                  <a:lnTo>
                    <a:pt x="4923176" y="173300"/>
                  </a:lnTo>
                  <a:lnTo>
                    <a:pt x="0" y="173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495836" y="2730965"/>
            <a:ext cx="5186967" cy="2039754"/>
          </a:xfrm>
          <a:custGeom>
            <a:avLst/>
            <a:gdLst/>
            <a:ahLst/>
            <a:cxnLst/>
            <a:rect l="l" t="t" r="r" b="b"/>
            <a:pathLst>
              <a:path w="2628413" h="1033613">
                <a:moveTo>
                  <a:pt x="2628413" y="516806"/>
                </a:moveTo>
                <a:lnTo>
                  <a:pt x="2425213" y="1033613"/>
                </a:lnTo>
                <a:lnTo>
                  <a:pt x="203200" y="1033613"/>
                </a:lnTo>
                <a:lnTo>
                  <a:pt x="0" y="516806"/>
                </a:lnTo>
                <a:lnTo>
                  <a:pt x="203200" y="0"/>
                </a:lnTo>
                <a:lnTo>
                  <a:pt x="2425213" y="0"/>
                </a:lnTo>
                <a:lnTo>
                  <a:pt x="2628413" y="51680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grpSp>
        <p:nvGrpSpPr>
          <p:cNvPr id="17" name="Group 17"/>
          <p:cNvGrpSpPr/>
          <p:nvPr/>
        </p:nvGrpSpPr>
        <p:grpSpPr>
          <a:xfrm>
            <a:off x="721398" y="3103569"/>
            <a:ext cx="4652203" cy="1444759"/>
            <a:chOff x="0" y="0"/>
            <a:chExt cx="2596416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96416" cy="698500"/>
            </a:xfrm>
            <a:custGeom>
              <a:avLst/>
              <a:gdLst/>
              <a:ahLst/>
              <a:cxnLst/>
              <a:rect l="l" t="t" r="r" b="b"/>
              <a:pathLst>
                <a:path w="2596416" h="698500">
                  <a:moveTo>
                    <a:pt x="2596416" y="349250"/>
                  </a:moveTo>
                  <a:lnTo>
                    <a:pt x="239321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393216" y="0"/>
                  </a:lnTo>
                  <a:lnTo>
                    <a:pt x="2596416" y="349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51896" y="3212075"/>
            <a:ext cx="446880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МИНИСТЕРСТВО ОБРАЗОВАНИЯ РБ</a:t>
            </a:r>
          </a:p>
          <a:p>
            <a:pPr marL="0" marR="0" lvl="0" indent="0" algn="ctr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9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2"/>
              </a:rPr>
              <a:t>HTTP://EDU.GOV.BY</a:t>
            </a:r>
            <a:endParaRPr kumimoji="0" lang="ru-RU" sz="2999" b="0" i="0" u="none" strike="noStrike" kern="1200" cap="none" spc="2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1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99" b="0" i="0" u="none" strike="noStrike" kern="1200" cap="none" spc="2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5727636" y="2729741"/>
            <a:ext cx="6550806" cy="2039754"/>
          </a:xfrm>
          <a:custGeom>
            <a:avLst/>
            <a:gdLst/>
            <a:ahLst/>
            <a:cxnLst/>
            <a:rect l="l" t="t" r="r" b="b"/>
            <a:pathLst>
              <a:path w="3397429" h="1033613">
                <a:moveTo>
                  <a:pt x="3397429" y="516806"/>
                </a:moveTo>
                <a:lnTo>
                  <a:pt x="3194228" y="1033613"/>
                </a:lnTo>
                <a:lnTo>
                  <a:pt x="203200" y="1033613"/>
                </a:lnTo>
                <a:lnTo>
                  <a:pt x="0" y="516806"/>
                </a:lnTo>
                <a:lnTo>
                  <a:pt x="203200" y="0"/>
                </a:lnTo>
                <a:lnTo>
                  <a:pt x="3194228" y="0"/>
                </a:lnTo>
                <a:lnTo>
                  <a:pt x="3397429" y="51680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grpSp>
        <p:nvGrpSpPr>
          <p:cNvPr id="24" name="Group 24"/>
          <p:cNvGrpSpPr/>
          <p:nvPr/>
        </p:nvGrpSpPr>
        <p:grpSpPr>
          <a:xfrm>
            <a:off x="6113991" y="3077398"/>
            <a:ext cx="5478312" cy="1529349"/>
            <a:chOff x="0" y="0"/>
            <a:chExt cx="3057471" cy="76931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057471" cy="769311"/>
            </a:xfrm>
            <a:custGeom>
              <a:avLst/>
              <a:gdLst/>
              <a:ahLst/>
              <a:cxnLst/>
              <a:rect l="l" t="t" r="r" b="b"/>
              <a:pathLst>
                <a:path w="3057471" h="769311">
                  <a:moveTo>
                    <a:pt x="3057471" y="384656"/>
                  </a:moveTo>
                  <a:lnTo>
                    <a:pt x="2854271" y="769311"/>
                  </a:lnTo>
                  <a:lnTo>
                    <a:pt x="203200" y="769311"/>
                  </a:lnTo>
                  <a:lnTo>
                    <a:pt x="0" y="384656"/>
                  </a:lnTo>
                  <a:lnTo>
                    <a:pt x="203200" y="0"/>
                  </a:lnTo>
                  <a:lnTo>
                    <a:pt x="2854271" y="0"/>
                  </a:lnTo>
                  <a:lnTo>
                    <a:pt x="3057471" y="38465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381529" y="3153290"/>
            <a:ext cx="5210773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1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МИНИСТЕРСТВО </a:t>
            </a:r>
          </a:p>
          <a:p>
            <a:pPr marL="0" marR="0" lvl="0" indent="0" algn="ctr" defTabSz="914400" rtl="0" eaLnBrk="1" fontAlgn="auto" latinLnBrk="0" hangingPunct="1">
              <a:lnSpc>
                <a:spcPts val="30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1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ЗДРАВООХРАНЕНИЯ РБ</a:t>
            </a:r>
          </a:p>
          <a:p>
            <a:pPr marL="0" marR="0" lvl="0" indent="0" algn="ctr" defTabSz="914400" rtl="0" eaLnBrk="1" fontAlgn="auto" latinLnBrk="0" hangingPunct="1">
              <a:lnSpc>
                <a:spcPts val="30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1" b="0" i="0" u="none" strike="noStrike" kern="1200" cap="none" spc="2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3"/>
              </a:rPr>
              <a:t>HTTP://MINZDRAV.GOV.BY</a:t>
            </a:r>
            <a:endParaRPr kumimoji="0" lang="ru-RU" sz="2921" b="0" i="0" u="none" strike="noStrike" kern="1200" cap="none" spc="2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0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21" b="0" i="0" u="none" strike="noStrike" kern="1200" cap="none" spc="2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3642764" y="5302172"/>
            <a:ext cx="10292555" cy="1225139"/>
          </a:xfrm>
          <a:custGeom>
            <a:avLst/>
            <a:gdLst/>
            <a:ahLst/>
            <a:cxnLst/>
            <a:rect l="l" t="t" r="r" b="b"/>
            <a:pathLst>
              <a:path w="2871125" h="769311">
                <a:moveTo>
                  <a:pt x="2871125" y="384656"/>
                </a:moveTo>
                <a:lnTo>
                  <a:pt x="2667925" y="769311"/>
                </a:lnTo>
                <a:lnTo>
                  <a:pt x="203200" y="769311"/>
                </a:lnTo>
                <a:lnTo>
                  <a:pt x="0" y="384656"/>
                </a:lnTo>
                <a:lnTo>
                  <a:pt x="203200" y="0"/>
                </a:lnTo>
                <a:lnTo>
                  <a:pt x="2667925" y="0"/>
                </a:lnTo>
                <a:lnTo>
                  <a:pt x="2871125" y="384656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34" name="TextBox 34"/>
          <p:cNvSpPr txBox="1"/>
          <p:nvPr/>
        </p:nvSpPr>
        <p:spPr>
          <a:xfrm flipH="1">
            <a:off x="4119682" y="5003652"/>
            <a:ext cx="1027058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7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ИНФОРМАЦИОННО-МЕТОДИЧЕСКИЙ РЕСУРС</a:t>
            </a:r>
            <a:endParaRPr kumimoji="0" lang="ru-RU" sz="2599" b="0" i="0" u="none" strike="noStrike" kern="1200" cap="none" spc="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7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«TRI-O.BY»</a:t>
            </a:r>
          </a:p>
          <a:p>
            <a:pPr marL="0" marR="0" lvl="0" indent="0" algn="ctr" defTabSz="914400" rtl="0" eaLnBrk="1" fontAlgn="auto" latinLnBrk="0" hangingPunct="1">
              <a:lnSpc>
                <a:spcPts val="27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4"/>
              </a:rPr>
              <a:t>HTTP://TRI-O-ZUBRONOK.BY</a:t>
            </a:r>
            <a:endParaRPr kumimoji="0" lang="ru-RU" sz="2599" b="0" i="0" u="none" strike="noStrike" kern="1200" cap="none" spc="2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1853963" y="6778132"/>
            <a:ext cx="5988712" cy="2850989"/>
          </a:xfrm>
          <a:custGeom>
            <a:avLst/>
            <a:gdLst/>
            <a:ahLst/>
            <a:cxnLst/>
            <a:rect l="l" t="t" r="r" b="b"/>
            <a:pathLst>
              <a:path w="3034684" h="1558546">
                <a:moveTo>
                  <a:pt x="3034684" y="779273"/>
                </a:moveTo>
                <a:lnTo>
                  <a:pt x="2831484" y="1558546"/>
                </a:lnTo>
                <a:lnTo>
                  <a:pt x="203200" y="1558546"/>
                </a:lnTo>
                <a:lnTo>
                  <a:pt x="0" y="779273"/>
                </a:lnTo>
                <a:lnTo>
                  <a:pt x="203200" y="0"/>
                </a:lnTo>
                <a:lnTo>
                  <a:pt x="2831484" y="0"/>
                </a:lnTo>
                <a:lnTo>
                  <a:pt x="3034684" y="77927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grpSp>
        <p:nvGrpSpPr>
          <p:cNvPr id="38" name="Group 38"/>
          <p:cNvGrpSpPr/>
          <p:nvPr/>
        </p:nvGrpSpPr>
        <p:grpSpPr>
          <a:xfrm>
            <a:off x="2426895" y="7252517"/>
            <a:ext cx="5241118" cy="1902217"/>
            <a:chOff x="0" y="0"/>
            <a:chExt cx="2925093" cy="107761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925093" cy="1077611"/>
            </a:xfrm>
            <a:custGeom>
              <a:avLst/>
              <a:gdLst/>
              <a:ahLst/>
              <a:cxnLst/>
              <a:rect l="l" t="t" r="r" b="b"/>
              <a:pathLst>
                <a:path w="2925093" h="1077611">
                  <a:moveTo>
                    <a:pt x="2925093" y="538805"/>
                  </a:moveTo>
                  <a:lnTo>
                    <a:pt x="2721893" y="1077611"/>
                  </a:lnTo>
                  <a:lnTo>
                    <a:pt x="203200" y="1077611"/>
                  </a:lnTo>
                  <a:lnTo>
                    <a:pt x="0" y="538805"/>
                  </a:lnTo>
                  <a:lnTo>
                    <a:pt x="203200" y="0"/>
                  </a:lnTo>
                  <a:lnTo>
                    <a:pt x="2721893" y="0"/>
                  </a:lnTo>
                  <a:lnTo>
                    <a:pt x="2925093" y="5388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218641" y="6828677"/>
            <a:ext cx="459001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9956473" y="6605940"/>
            <a:ext cx="5770758" cy="2974860"/>
          </a:xfrm>
          <a:custGeom>
            <a:avLst/>
            <a:gdLst/>
            <a:ahLst/>
            <a:cxnLst/>
            <a:rect l="l" t="t" r="r" b="b"/>
            <a:pathLst>
              <a:path w="2821286" h="1648768">
                <a:moveTo>
                  <a:pt x="2821286" y="824384"/>
                </a:moveTo>
                <a:lnTo>
                  <a:pt x="2618086" y="1648768"/>
                </a:lnTo>
                <a:lnTo>
                  <a:pt x="203200" y="1648768"/>
                </a:lnTo>
                <a:lnTo>
                  <a:pt x="0" y="824384"/>
                </a:lnTo>
                <a:lnTo>
                  <a:pt x="203200" y="0"/>
                </a:lnTo>
                <a:lnTo>
                  <a:pt x="2618086" y="0"/>
                </a:lnTo>
                <a:lnTo>
                  <a:pt x="2821286" y="82438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grpSp>
        <p:nvGrpSpPr>
          <p:cNvPr id="45" name="Group 45"/>
          <p:cNvGrpSpPr/>
          <p:nvPr/>
        </p:nvGrpSpPr>
        <p:grpSpPr>
          <a:xfrm>
            <a:off x="10341860" y="6732519"/>
            <a:ext cx="4755093" cy="2473911"/>
            <a:chOff x="0" y="0"/>
            <a:chExt cx="2653840" cy="156591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653840" cy="1565916"/>
            </a:xfrm>
            <a:custGeom>
              <a:avLst/>
              <a:gdLst/>
              <a:ahLst/>
              <a:cxnLst/>
              <a:rect l="l" t="t" r="r" b="b"/>
              <a:pathLst>
                <a:path w="2653840" h="1565916">
                  <a:moveTo>
                    <a:pt x="2653840" y="782958"/>
                  </a:moveTo>
                  <a:lnTo>
                    <a:pt x="2450640" y="1565916"/>
                  </a:lnTo>
                  <a:lnTo>
                    <a:pt x="203200" y="1565916"/>
                  </a:lnTo>
                  <a:lnTo>
                    <a:pt x="0" y="782958"/>
                  </a:lnTo>
                  <a:lnTo>
                    <a:pt x="203200" y="0"/>
                  </a:lnTo>
                  <a:lnTo>
                    <a:pt x="2450640" y="0"/>
                  </a:lnTo>
                  <a:lnTo>
                    <a:pt x="2653840" y="7829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2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2426895" y="6926363"/>
            <a:ext cx="5211602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ГЛАВНОЕ УПРАВЛЕНИЕ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ГРОДНЕНСКОГО ОБЛАСТНОГО ИСПОЛНИТЕЛЬНОГО </a:t>
            </a: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КОМИТЕТА</a:t>
            </a: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5"/>
              </a:rPr>
              <a:t>HTTPS://EDU-GRODNO.GOV.BY</a:t>
            </a:r>
            <a:r>
              <a:rPr kumimoji="0" lang="en-US" sz="2300" b="1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5"/>
              </a:rPr>
              <a:t>/</a:t>
            </a:r>
            <a:endParaRPr kumimoji="0" lang="ru-RU" sz="2300" b="1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0591578" y="7093075"/>
            <a:ext cx="4132180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ГРОДНЕНСКИЙ ГОСУДАРСТВЕННЫЙ ДВОРЕЦ ТВОРЧЕСТВА ДЕТЕЙ И МОЛОДЕЖИ</a:t>
            </a: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6"/>
              </a:rPr>
              <a:t>HTTPS://DTDM-GRODNO-GUO.BY/</a:t>
            </a:r>
            <a:endParaRPr kumimoji="0" lang="ru-RU" sz="2499" b="0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76658" y="771878"/>
            <a:ext cx="9915644" cy="19348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НОРМАТИВНО-ПРАВОВЫЕ АКТЫ, ИНСТРУКТИВНО-МЕТОДИЧЕСКИЕ И ИНЫЕ МАТЕРИАЛЫ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7AD2955-BEA9-4D62-8E7A-96AE1AA9A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8666" y="2433188"/>
            <a:ext cx="5455647" cy="2831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506458D-127C-4CEB-B288-310A136990BF}"/>
              </a:ext>
            </a:extLst>
          </p:cNvPr>
          <p:cNvSpPr txBox="1"/>
          <p:nvPr/>
        </p:nvSpPr>
        <p:spPr>
          <a:xfrm>
            <a:off x="12843610" y="2796575"/>
            <a:ext cx="4656727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0" b="0" i="0" u="none" strike="noStrike" kern="12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</a:rPr>
              <a:t>РЕСПУБЛИКАНСКИЙ ЦЕНТР ПО ОЗДОРОВЛЕНИЮ И САНАТОРНО-КУРОРТНОМУ ЛЕЧЕНИЮ</a:t>
            </a:r>
          </a:p>
          <a:p>
            <a:pPr marL="0" marR="0" lvl="0" indent="0" algn="ctr" defTabSz="914400" rtl="0" eaLnBrk="1" fontAlgn="auto" latinLnBrk="0" hangingPunct="1">
              <a:lnSpc>
                <a:spcPts val="25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0" b="0" i="0" u="none" strike="noStrike" kern="1200" cap="none" spc="2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"/>
                <a:ea typeface="+mn-ea"/>
                <a:cs typeface="+mn-cs"/>
                <a:hlinkClick r:id="rId8"/>
              </a:rPr>
              <a:t>HTTP://WWW.RCO.BY</a:t>
            </a:r>
            <a:endParaRPr kumimoji="0" lang="ru-RU" sz="2920" b="0" i="0" u="none" strike="noStrike" kern="1200" cap="none" spc="23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0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21" b="0" i="0" u="none" strike="noStrike" kern="1200" cap="none" spc="2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10B4B-87EF-46BE-8D39-CB0DE8F0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9895"/>
            <a:ext cx="17526000" cy="1784205"/>
          </a:xfr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1"/>
                </a:solidFill>
                <a:effectLst/>
                <a:latin typeface="Playfair Display" panose="00000500000000000000" pitchFamily="2" charset="-52"/>
                <a:ea typeface="Verdana" panose="020B0604030504040204" pitchFamily="34" charset="0"/>
              </a:rPr>
              <a:t>Локальная правовая база воспитательно-оздоровительного учреждения образования</a:t>
            </a:r>
            <a:endParaRPr lang="ru-RU" dirty="0">
              <a:solidFill>
                <a:schemeClr val="bg1"/>
              </a:solidFill>
              <a:latin typeface="Playfair Display" panose="000005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FBA970-6A3B-4561-B7CA-43A209BBD737}"/>
              </a:ext>
            </a:extLst>
          </p:cNvPr>
          <p:cNvSpPr txBox="1"/>
          <p:nvPr/>
        </p:nvSpPr>
        <p:spPr>
          <a:xfrm>
            <a:off x="457200" y="2705100"/>
            <a:ext cx="7543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Положение о порядке приема детей в воспитательно-оздоровительное учреждение образования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73F01-EEB4-4408-B5CC-3FD31BB81A32}"/>
              </a:ext>
            </a:extLst>
          </p:cNvPr>
          <p:cNvSpPr txBox="1"/>
          <p:nvPr/>
        </p:nvSpPr>
        <p:spPr>
          <a:xfrm>
            <a:off x="8839200" y="2705100"/>
            <a:ext cx="8763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Правила посещения детей родителями и иными законными представителями, другими родственниками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9CE119-8738-4245-B61A-70DC35851E42}"/>
              </a:ext>
            </a:extLst>
          </p:cNvPr>
          <p:cNvSpPr txBox="1"/>
          <p:nvPr/>
        </p:nvSpPr>
        <p:spPr>
          <a:xfrm>
            <a:off x="457200" y="4655760"/>
            <a:ext cx="75438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Инструкция о порядке действий в случае временного и досрочного выбытия воспитанника из воспитательно-оздоровительного учреждения образования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A4368E-8BE9-43DC-B0CF-F19B5AD9D5AE}"/>
              </a:ext>
            </a:extLst>
          </p:cNvPr>
          <p:cNvSpPr txBox="1"/>
          <p:nvPr/>
        </p:nvSpPr>
        <p:spPr>
          <a:xfrm>
            <a:off x="8846126" y="4655760"/>
            <a:ext cx="875607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Приказ о формировании отрядов, распределении воспитателей и других вопросах, связанных с проведением смены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AFB656-0A29-4C1B-90F4-F8F7D8D0DC49}"/>
              </a:ext>
            </a:extLst>
          </p:cNvPr>
          <p:cNvSpPr txBox="1"/>
          <p:nvPr/>
        </p:nvSpPr>
        <p:spPr>
          <a:xfrm>
            <a:off x="8832273" y="6589102"/>
            <a:ext cx="876992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Положение о ночном дежурстве воспитателя в воспитательно-оздоровительном учреждении образования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47F870-13FD-4910-953F-14349A5F921F}"/>
              </a:ext>
            </a:extLst>
          </p:cNvPr>
          <p:cNvSpPr txBox="1"/>
          <p:nvPr/>
        </p:nvSpPr>
        <p:spPr>
          <a:xfrm>
            <a:off x="477672" y="7354967"/>
            <a:ext cx="7543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Правила внутреннего распорядка и безопасного поведения воспитанников в оздоровительном лагере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EE5B9-6E9A-41A9-82F0-970421A76894}"/>
              </a:ext>
            </a:extLst>
          </p:cNvPr>
          <p:cNvSpPr txBox="1"/>
          <p:nvPr/>
        </p:nvSpPr>
        <p:spPr>
          <a:xfrm>
            <a:off x="8846126" y="8632239"/>
            <a:ext cx="876992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Д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оговоры об оказании услуг по оздоровлению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359A338B-0A48-445F-BDF6-B0BB4C32BB91}"/>
              </a:ext>
            </a:extLst>
          </p:cNvPr>
          <p:cNvSpPr/>
          <p:nvPr/>
        </p:nvSpPr>
        <p:spPr>
          <a:xfrm>
            <a:off x="8478978" y="9690491"/>
            <a:ext cx="9137074" cy="52922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BE20F-3626-4B3D-B2CF-0E2C0C45917A}"/>
              </a:ext>
            </a:extLst>
          </p:cNvPr>
          <p:cNvSpPr txBox="1"/>
          <p:nvPr/>
        </p:nvSpPr>
        <p:spPr>
          <a:xfrm>
            <a:off x="477672" y="9069289"/>
            <a:ext cx="7543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	Путевки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E4CF18F-9F64-47F5-AEC1-FA4BDB44926D}"/>
              </a:ext>
            </a:extLst>
          </p:cNvPr>
          <p:cNvSpPr txBox="1">
            <a:spLocks/>
          </p:cNvSpPr>
          <p:nvPr/>
        </p:nvSpPr>
        <p:spPr>
          <a:xfrm>
            <a:off x="457200" y="539895"/>
            <a:ext cx="17526000" cy="17842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Playfair Display" panose="00000500000000000000" pitchFamily="2" charset="-52"/>
                <a:ea typeface="Verdana" panose="020B0604030504040204" pitchFamily="34" charset="0"/>
              </a:rPr>
              <a:t>Планирующая документация воспитательно-оздоровительного учреждения образования</a:t>
            </a:r>
            <a:endParaRPr lang="ru-RU" dirty="0">
              <a:solidFill>
                <a:schemeClr val="bg1"/>
              </a:solidFill>
              <a:latin typeface="Playfair Display" panose="00000500000000000000" pitchFamily="2" charset="-52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8AAB-DCC1-42DC-94EE-5B8A40B045B6}"/>
              </a:ext>
            </a:extLst>
          </p:cNvPr>
          <p:cNvSpPr txBox="1"/>
          <p:nvPr/>
        </p:nvSpPr>
        <p:spPr>
          <a:xfrm>
            <a:off x="1066800" y="2542992"/>
            <a:ext cx="1600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/>
            <a:r>
              <a:rPr lang="ru-RU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План воспитательной работы с детьми, нуждающимися в оздоровлении (п.2 ст. 297 Кодекса Республики Беларусь об образовании)</a:t>
            </a:r>
            <a:endParaRPr lang="ru-RU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27518-1592-4CED-80D1-76E3BE1BF390}"/>
              </a:ext>
            </a:extLst>
          </p:cNvPr>
          <p:cNvSpPr txBox="1"/>
          <p:nvPr/>
        </p:nvSpPr>
        <p:spPr>
          <a:xfrm>
            <a:off x="434454" y="3978498"/>
            <a:ext cx="75438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</a:t>
            </a:r>
            <a:r>
              <a:rPr lang="ru-RU" sz="3200" dirty="0">
                <a:latin typeface="Times New Roman" panose="02020603050405020304" pitchFamily="18" charset="0"/>
                <a:ea typeface="MS Mincho" panose="02020609040205080304" pitchFamily="49" charset="-128"/>
              </a:rPr>
              <a:t>план воспитательной работы отряда на смену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1D594-A94F-4928-918E-4415C7990A16}"/>
              </a:ext>
            </a:extLst>
          </p:cNvPr>
          <p:cNvSpPr txBox="1"/>
          <p:nvPr/>
        </p:nvSpPr>
        <p:spPr>
          <a:xfrm>
            <a:off x="402609" y="5645420"/>
            <a:ext cx="7543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 работы отряда на день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7EA5D-5E4B-4939-9EE4-84A670743F46}"/>
              </a:ext>
            </a:extLst>
          </p:cNvPr>
          <p:cNvSpPr txBox="1"/>
          <p:nvPr/>
        </p:nvSpPr>
        <p:spPr>
          <a:xfrm>
            <a:off x="426493" y="6819900"/>
            <a:ext cx="75438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планы работы педагогических работников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92168-A140-4AFF-90DB-253DD3CF7CAC}"/>
              </a:ext>
            </a:extLst>
          </p:cNvPr>
          <p:cNvSpPr txBox="1"/>
          <p:nvPr/>
        </p:nvSpPr>
        <p:spPr>
          <a:xfrm>
            <a:off x="9372600" y="3914592"/>
            <a:ext cx="7543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Циклограмма ежедневно проводимых организационно-воспитательных мероприятий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E7823-E50F-436D-811B-B3129357A60F}"/>
              </a:ext>
            </a:extLst>
          </p:cNvPr>
          <p:cNvSpPr txBox="1"/>
          <p:nvPr/>
        </p:nvSpPr>
        <p:spPr>
          <a:xfrm>
            <a:off x="9372600" y="6046772"/>
            <a:ext cx="75438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План методической работы с педагогическими кадрами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4D605-E519-4DA6-9B4C-D202D609FDAD}"/>
              </a:ext>
            </a:extLst>
          </p:cNvPr>
          <p:cNvSpPr txBox="1"/>
          <p:nvPr/>
        </p:nvSpPr>
        <p:spPr>
          <a:xfrm>
            <a:off x="426493" y="8420100"/>
            <a:ext cx="7543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План работы с родителями (законными представителями) воспитанников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37805B-FF63-4770-8627-732F0BF9E53C}"/>
              </a:ext>
            </a:extLst>
          </p:cNvPr>
          <p:cNvSpPr txBox="1"/>
          <p:nvPr/>
        </p:nvSpPr>
        <p:spPr>
          <a:xfrm>
            <a:off x="9372600" y="7899793"/>
            <a:ext cx="7543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лан осуществления контроля за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эффективностью воспитательного и оздоровительного процессов на протяжении смены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0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5100E-D2ED-42DD-B3A3-02AED322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647700"/>
            <a:ext cx="8229600" cy="1143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Playfair Display" panose="00000500000000000000" pitchFamily="2" charset="-52"/>
              </a:rPr>
              <a:t>Темы модулей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DDF7AA-63D8-4958-8CFC-7B6E68B7C49B}"/>
              </a:ext>
            </a:extLst>
          </p:cNvPr>
          <p:cNvSpPr txBox="1"/>
          <p:nvPr/>
        </p:nvSpPr>
        <p:spPr>
          <a:xfrm>
            <a:off x="5000030" y="3747819"/>
            <a:ext cx="3200400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«Беларусь созидающая»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A2E94-ECC1-43ED-B846-BD4A54FB606F}"/>
              </a:ext>
            </a:extLst>
          </p:cNvPr>
          <p:cNvSpPr txBox="1"/>
          <p:nvPr/>
        </p:nvSpPr>
        <p:spPr>
          <a:xfrm>
            <a:off x="1066800" y="2895600"/>
            <a:ext cx="3733800" cy="132343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«Семья: я и мои корни»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D5205-BBBD-4599-834F-FA86C12BB384}"/>
              </a:ext>
            </a:extLst>
          </p:cNvPr>
          <p:cNvSpPr txBox="1"/>
          <p:nvPr/>
        </p:nvSpPr>
        <p:spPr>
          <a:xfrm>
            <a:off x="8575751" y="3025892"/>
            <a:ext cx="2895600" cy="32462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«Золотое сечение: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от пирамид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до наших дней»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CDAB6-B2FE-4FD1-9242-10C43AB40D35}"/>
              </a:ext>
            </a:extLst>
          </p:cNvPr>
          <p:cNvSpPr txBox="1"/>
          <p:nvPr/>
        </p:nvSpPr>
        <p:spPr>
          <a:xfrm>
            <a:off x="12476604" y="3347297"/>
            <a:ext cx="3200400" cy="193899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«Портрет планеты Земля»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339D1A29-C185-49C8-B703-06EC3F358982}"/>
              </a:ext>
            </a:extLst>
          </p:cNvPr>
          <p:cNvSpPr/>
          <p:nvPr/>
        </p:nvSpPr>
        <p:spPr>
          <a:xfrm rot="2016665">
            <a:off x="4158072" y="1700859"/>
            <a:ext cx="532154" cy="114299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33CBCF90-1797-4FC3-B3E0-FA4B6374B07F}"/>
              </a:ext>
            </a:extLst>
          </p:cNvPr>
          <p:cNvSpPr/>
          <p:nvPr/>
        </p:nvSpPr>
        <p:spPr>
          <a:xfrm>
            <a:off x="5982323" y="2324098"/>
            <a:ext cx="532154" cy="114299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7F3F7FD7-1725-455A-BACA-467002AFDB08}"/>
              </a:ext>
            </a:extLst>
          </p:cNvPr>
          <p:cNvSpPr/>
          <p:nvPr/>
        </p:nvSpPr>
        <p:spPr>
          <a:xfrm>
            <a:off x="9411323" y="1927026"/>
            <a:ext cx="532154" cy="114299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F2EF9A09-ED61-47BC-8B53-64AA2FC3CFAC}"/>
              </a:ext>
            </a:extLst>
          </p:cNvPr>
          <p:cNvSpPr/>
          <p:nvPr/>
        </p:nvSpPr>
        <p:spPr>
          <a:xfrm rot="20785028">
            <a:off x="12692077" y="2149541"/>
            <a:ext cx="532154" cy="1142999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виток: горизонтальный 16">
            <a:extLst>
              <a:ext uri="{FF2B5EF4-FFF2-40B4-BE49-F238E27FC236}">
                <a16:creationId xmlns:a16="http://schemas.microsoft.com/office/drawing/2014/main" id="{F0E3CD25-F690-4E15-A628-1088FF64CCBB}"/>
              </a:ext>
            </a:extLst>
          </p:cNvPr>
          <p:cNvSpPr/>
          <p:nvPr/>
        </p:nvSpPr>
        <p:spPr>
          <a:xfrm>
            <a:off x="16907926" y="554513"/>
            <a:ext cx="1143000" cy="97536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Цилиндр 20">
            <a:extLst>
              <a:ext uri="{FF2B5EF4-FFF2-40B4-BE49-F238E27FC236}">
                <a16:creationId xmlns:a16="http://schemas.microsoft.com/office/drawing/2014/main" id="{F6C43E57-150A-4980-8AAC-1A5B6A69399B}"/>
              </a:ext>
            </a:extLst>
          </p:cNvPr>
          <p:cNvSpPr/>
          <p:nvPr/>
        </p:nvSpPr>
        <p:spPr>
          <a:xfrm>
            <a:off x="15972830" y="1067615"/>
            <a:ext cx="914400" cy="8953500"/>
          </a:xfrm>
          <a:prstGeom prst="ca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Рисунок 23" descr="Трехмерные каркасы коробок">
            <a:extLst>
              <a:ext uri="{FF2B5EF4-FFF2-40B4-BE49-F238E27FC236}">
                <a16:creationId xmlns:a16="http://schemas.microsoft.com/office/drawing/2014/main" id="{56066EB6-B2A5-4D0A-BCE0-956D8820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28" y="68402"/>
            <a:ext cx="18374128" cy="7122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7E6BEB-F810-4759-90A0-01C7E837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33" y="5909525"/>
            <a:ext cx="3637810" cy="27283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3EC6C7-C0B1-405F-97FC-1A1687F8B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859" y="5684546"/>
            <a:ext cx="3604952" cy="272835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67E9ED5-AB11-4767-B0D4-5582AF0B1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33" y="4679904"/>
            <a:ext cx="3482778" cy="35743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D0D43AD-5D53-4583-8E46-FE48169DA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320" y="6435101"/>
            <a:ext cx="304761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0269" y="205491"/>
            <a:ext cx="13324666" cy="2204803"/>
          </a:xfrm>
          <a:custGeom>
            <a:avLst/>
            <a:gdLst/>
            <a:ahLst/>
            <a:cxnLst/>
            <a:rect l="l" t="t" r="r" b="b"/>
            <a:pathLst>
              <a:path w="1101359" h="209302">
                <a:moveTo>
                  <a:pt x="203200" y="0"/>
                </a:moveTo>
                <a:lnTo>
                  <a:pt x="1101359" y="0"/>
                </a:lnTo>
                <a:lnTo>
                  <a:pt x="898159" y="209302"/>
                </a:lnTo>
                <a:lnTo>
                  <a:pt x="0" y="209302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3346088" y="266823"/>
            <a:ext cx="4819199" cy="1876149"/>
            <a:chOff x="0" y="0"/>
            <a:chExt cx="698808" cy="209302"/>
          </a:xfrm>
          <a:solidFill>
            <a:schemeClr val="accent5">
              <a:lumMod val="75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98808" cy="209302"/>
            </a:xfrm>
            <a:custGeom>
              <a:avLst/>
              <a:gdLst/>
              <a:ahLst/>
              <a:cxnLst/>
              <a:rect l="l" t="t" r="r" b="b"/>
              <a:pathLst>
                <a:path w="698808" h="209302">
                  <a:moveTo>
                    <a:pt x="203200" y="0"/>
                  </a:moveTo>
                  <a:lnTo>
                    <a:pt x="698808" y="0"/>
                  </a:lnTo>
                  <a:lnTo>
                    <a:pt x="495608" y="209302"/>
                  </a:lnTo>
                  <a:lnTo>
                    <a:pt x="0" y="209302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30136" y="671352"/>
            <a:ext cx="2652345" cy="1144577"/>
            <a:chOff x="0" y="0"/>
            <a:chExt cx="791572" cy="2093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91572" cy="209302"/>
            </a:xfrm>
            <a:custGeom>
              <a:avLst/>
              <a:gdLst/>
              <a:ahLst/>
              <a:cxnLst/>
              <a:rect l="l" t="t" r="r" b="b"/>
              <a:pathLst>
                <a:path w="791572" h="209302">
                  <a:moveTo>
                    <a:pt x="203200" y="0"/>
                  </a:moveTo>
                  <a:lnTo>
                    <a:pt x="791572" y="0"/>
                  </a:lnTo>
                  <a:lnTo>
                    <a:pt x="588372" y="209302"/>
                  </a:lnTo>
                  <a:lnTo>
                    <a:pt x="0" y="20930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19050"/>
              <a:ext cx="609600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2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10709" y="9155847"/>
            <a:ext cx="15077439" cy="1040108"/>
          </a:xfrm>
          <a:custGeom>
            <a:avLst/>
            <a:gdLst/>
            <a:ahLst/>
            <a:cxnLst/>
            <a:rect l="l" t="t" r="r" b="b"/>
            <a:pathLst>
              <a:path w="3139692" h="630928">
                <a:moveTo>
                  <a:pt x="3139692" y="315464"/>
                </a:moveTo>
                <a:lnTo>
                  <a:pt x="2936492" y="630928"/>
                </a:lnTo>
                <a:lnTo>
                  <a:pt x="203200" y="630928"/>
                </a:lnTo>
                <a:lnTo>
                  <a:pt x="0" y="315464"/>
                </a:lnTo>
                <a:lnTo>
                  <a:pt x="203200" y="0"/>
                </a:lnTo>
                <a:lnTo>
                  <a:pt x="2936492" y="0"/>
                </a:lnTo>
                <a:lnTo>
                  <a:pt x="3139692" y="3154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Freeform 21"/>
          <p:cNvSpPr/>
          <p:nvPr/>
        </p:nvSpPr>
        <p:spPr>
          <a:xfrm>
            <a:off x="9025889" y="3090884"/>
            <a:ext cx="9103235" cy="7100054"/>
          </a:xfrm>
          <a:custGeom>
            <a:avLst/>
            <a:gdLst/>
            <a:ahLst/>
            <a:cxnLst/>
            <a:rect l="l" t="t" r="r" b="b"/>
            <a:pathLst>
              <a:path w="675519" h="342830">
                <a:moveTo>
                  <a:pt x="472319" y="0"/>
                </a:moveTo>
                <a:lnTo>
                  <a:pt x="0" y="0"/>
                </a:lnTo>
                <a:lnTo>
                  <a:pt x="203200" y="342830"/>
                </a:lnTo>
                <a:lnTo>
                  <a:pt x="675519" y="342830"/>
                </a:lnTo>
                <a:lnTo>
                  <a:pt x="47231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5" name="TextBox 25"/>
          <p:cNvSpPr txBox="1"/>
          <p:nvPr/>
        </p:nvSpPr>
        <p:spPr>
          <a:xfrm>
            <a:off x="-651429" y="2571622"/>
            <a:ext cx="9490629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0215" algn="just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Раздел 1.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Общие положения (обоснование приоритетных направлений, форм, методов воспитательной работы на смену, нормативное правовое обеспечение воспитательного процесса в течение смены).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450215" algn="just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Раздел 2.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Целеполагание (цель воспитательной работы на смену,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задачи, направленные на достижение цели, предполагаемые воспитательные результаты).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450215" algn="just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Раздел 3.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План работы с воспитанниками по реализации поставленных задач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07792" y="629246"/>
            <a:ext cx="8081401" cy="1518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План воспитательной работы с детьми, нуждающимися в оздоровлении</a:t>
            </a:r>
            <a:endParaRPr lang="en-US" sz="4800" b="1" dirty="0">
              <a:solidFill>
                <a:srgbClr val="FFFFFF"/>
              </a:solidFill>
              <a:latin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17D5B-BBCA-4975-98A6-1FFE089D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36" y="514449"/>
            <a:ext cx="17221200" cy="1600199"/>
          </a:xfr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План работы по реализации поставленных задач должен включать следующие направления:</a:t>
            </a:r>
            <a:endParaRPr lang="ru-RU" b="1" dirty="0">
              <a:solidFill>
                <a:schemeClr val="bg1"/>
              </a:solidFill>
              <a:latin typeface="Playfair Display" panose="000005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9EFFB-988D-4D47-94E9-32C1B0EEA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326" y="2475470"/>
            <a:ext cx="7155873" cy="202147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работа по основным составляющим воспитания (ст. 17 Кодекса Республики Беларусь об образовании);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50819-A957-47D5-8E7F-2433F397B41E}"/>
              </a:ext>
            </a:extLst>
          </p:cNvPr>
          <p:cNvSpPr txBox="1"/>
          <p:nvPr/>
        </p:nvSpPr>
        <p:spPr>
          <a:xfrm>
            <a:off x="494468" y="4840857"/>
            <a:ext cx="727513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работа по предупреждению чрезвычайных ситуаций и охране жизни и здоровья воспитанников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E2F4B-08AB-4332-9002-F660709F4404}"/>
              </a:ext>
            </a:extLst>
          </p:cNvPr>
          <p:cNvSpPr txBox="1"/>
          <p:nvPr/>
        </p:nvSpPr>
        <p:spPr>
          <a:xfrm>
            <a:off x="9198379" y="5040912"/>
            <a:ext cx="73954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физкультурно-оздоровительная работа;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D2D-3AA4-4E89-B828-E2CA0B981D58}"/>
              </a:ext>
            </a:extLst>
          </p:cNvPr>
          <p:cNvSpPr txBox="1"/>
          <p:nvPr/>
        </p:nvSpPr>
        <p:spPr>
          <a:xfrm>
            <a:off x="494469" y="8437835"/>
            <a:ext cx="6400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орма комплексного подхода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E25E8A8C-71E5-4EEE-827D-EB4D1C757A63}"/>
              </a:ext>
            </a:extLst>
          </p:cNvPr>
          <p:cNvSpPr txBox="1">
            <a:spLocks/>
          </p:cNvSpPr>
          <p:nvPr/>
        </p:nvSpPr>
        <p:spPr>
          <a:xfrm>
            <a:off x="9144000" y="2403723"/>
            <a:ext cx="7535210" cy="1718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работа с детским активом оздоровительного лагеря, с членами ОО «БРПО», ОО «БРСМ»</a:t>
            </a: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D0AF1906-D119-48EF-A882-27BC85414C68}"/>
              </a:ext>
            </a:extLst>
          </p:cNvPr>
          <p:cNvSpPr txBox="1">
            <a:spLocks/>
          </p:cNvSpPr>
          <p:nvPr/>
        </p:nvSpPr>
        <p:spPr>
          <a:xfrm>
            <a:off x="484907" y="6849728"/>
            <a:ext cx="7155873" cy="30943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детьми, признанными находящимися в социально опасном положении, детьми, признанными нуждающимися в государственной защите (в случае необходимости);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CBBC0B57-0EAF-4DE8-ABD2-958A711F8F59}"/>
              </a:ext>
            </a:extLst>
          </p:cNvPr>
          <p:cNvSpPr txBox="1">
            <a:spLocks/>
          </p:cNvSpPr>
          <p:nvPr/>
        </p:nvSpPr>
        <p:spPr>
          <a:xfrm>
            <a:off x="9191451" y="6247708"/>
            <a:ext cx="7440307" cy="1268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сопровождение смены;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58B54207-F8D4-4F97-8BCB-C9795D9DB82B}"/>
              </a:ext>
            </a:extLst>
          </p:cNvPr>
          <p:cNvSpPr txBox="1">
            <a:spLocks/>
          </p:cNvSpPr>
          <p:nvPr/>
        </p:nvSpPr>
        <p:spPr>
          <a:xfrm>
            <a:off x="9198378" y="8138387"/>
            <a:ext cx="744030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иные направления работы в соответствии с требованиями органов управления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87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46786" y="747163"/>
            <a:ext cx="17194427" cy="1732804"/>
          </a:xfrm>
          <a:custGeom>
            <a:avLst/>
            <a:gdLst/>
            <a:ahLst/>
            <a:cxnLst/>
            <a:rect l="l" t="t" r="r" b="b"/>
            <a:pathLst>
              <a:path w="4256701" h="428978">
                <a:moveTo>
                  <a:pt x="203200" y="428978"/>
                </a:moveTo>
                <a:lnTo>
                  <a:pt x="4053501" y="428978"/>
                </a:lnTo>
                <a:lnTo>
                  <a:pt x="4256701" y="0"/>
                </a:lnTo>
                <a:lnTo>
                  <a:pt x="0" y="0"/>
                </a:lnTo>
                <a:lnTo>
                  <a:pt x="203200" y="42897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" y="9611146"/>
            <a:ext cx="18288000" cy="657997"/>
          </a:xfrm>
          <a:custGeom>
            <a:avLst/>
            <a:gdLst/>
            <a:ahLst/>
            <a:cxnLst/>
            <a:rect l="l" t="t" r="r" b="b"/>
            <a:pathLst>
              <a:path w="4923176" h="173300">
                <a:moveTo>
                  <a:pt x="0" y="0"/>
                </a:moveTo>
                <a:lnTo>
                  <a:pt x="4923176" y="0"/>
                </a:lnTo>
                <a:lnTo>
                  <a:pt x="4923176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5" name="Freeform 15"/>
          <p:cNvSpPr/>
          <p:nvPr/>
        </p:nvSpPr>
        <p:spPr>
          <a:xfrm rot="10800000">
            <a:off x="0" y="12215"/>
            <a:ext cx="18288000" cy="657997"/>
          </a:xfrm>
          <a:custGeom>
            <a:avLst/>
            <a:gdLst/>
            <a:ahLst/>
            <a:cxnLst/>
            <a:rect l="l" t="t" r="r" b="b"/>
            <a:pathLst>
              <a:path w="4923176" h="173300">
                <a:moveTo>
                  <a:pt x="0" y="0"/>
                </a:moveTo>
                <a:lnTo>
                  <a:pt x="4923176" y="0"/>
                </a:lnTo>
                <a:lnTo>
                  <a:pt x="4923176" y="173300"/>
                </a:lnTo>
                <a:lnTo>
                  <a:pt x="0" y="1733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 rot="10800000">
            <a:off x="16533178" y="-2796837"/>
            <a:ext cx="3442072" cy="215129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25"/>
              </a:lnSpc>
            </a:pPr>
            <a:endParaRPr/>
          </a:p>
        </p:txBody>
      </p:sp>
      <p:sp>
        <p:nvSpPr>
          <p:cNvPr id="29" name="TextBox 29"/>
          <p:cNvSpPr txBox="1"/>
          <p:nvPr/>
        </p:nvSpPr>
        <p:spPr>
          <a:xfrm>
            <a:off x="1640359" y="851565"/>
            <a:ext cx="15007281" cy="70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План работы по реализации поставленных задач</a:t>
            </a:r>
            <a:endParaRPr lang="en-US" sz="4400" b="1" dirty="0">
              <a:solidFill>
                <a:srgbClr val="FFFFFF"/>
              </a:solidFill>
              <a:latin typeface="Playfair Display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2402F5E-6B58-4208-BD8D-45C9F3BB3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69963"/>
              </p:ext>
            </p:extLst>
          </p:nvPr>
        </p:nvGraphicFramePr>
        <p:xfrm>
          <a:off x="1677573" y="2584369"/>
          <a:ext cx="14367637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393">
                  <a:extLst>
                    <a:ext uri="{9D8B030D-6E8A-4147-A177-3AD203B41FA5}">
                      <a16:colId xmlns:a16="http://schemas.microsoft.com/office/drawing/2014/main" val="3558390828"/>
                    </a:ext>
                  </a:extLst>
                </a:gridCol>
                <a:gridCol w="3015900">
                  <a:extLst>
                    <a:ext uri="{9D8B030D-6E8A-4147-A177-3AD203B41FA5}">
                      <a16:colId xmlns:a16="http://schemas.microsoft.com/office/drawing/2014/main" val="3399625971"/>
                    </a:ext>
                  </a:extLst>
                </a:gridCol>
                <a:gridCol w="3015900">
                  <a:extLst>
                    <a:ext uri="{9D8B030D-6E8A-4147-A177-3AD203B41FA5}">
                      <a16:colId xmlns:a16="http://schemas.microsoft.com/office/drawing/2014/main" val="1574403872"/>
                    </a:ext>
                  </a:extLst>
                </a:gridCol>
                <a:gridCol w="1830686">
                  <a:extLst>
                    <a:ext uri="{9D8B030D-6E8A-4147-A177-3AD203B41FA5}">
                      <a16:colId xmlns:a16="http://schemas.microsoft.com/office/drawing/2014/main" val="2657155685"/>
                    </a:ext>
                  </a:extLst>
                </a:gridCol>
                <a:gridCol w="2343379">
                  <a:extLst>
                    <a:ext uri="{9D8B030D-6E8A-4147-A177-3AD203B41FA5}">
                      <a16:colId xmlns:a16="http://schemas.microsoft.com/office/drawing/2014/main" val="1192021022"/>
                    </a:ext>
                  </a:extLst>
                </a:gridCol>
                <a:gridCol w="2343379">
                  <a:extLst>
                    <a:ext uri="{9D8B030D-6E8A-4147-A177-3AD203B41FA5}">
                      <a16:colId xmlns:a16="http://schemas.microsoft.com/office/drawing/2014/main" val="2423530256"/>
                    </a:ext>
                  </a:extLst>
                </a:gridCol>
              </a:tblGrid>
              <a:tr h="1183773"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 dirty="0">
                          <a:effectLst/>
                        </a:rPr>
                        <a:t>Дата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Временной период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Форма работы и название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>
                          <a:effectLst/>
                        </a:rPr>
                        <a:t>Место </a:t>
                      </a:r>
                    </a:p>
                    <a:p>
                      <a:pPr algn="l"/>
                      <a:r>
                        <a:rPr lang="ru-RU" sz="2800">
                          <a:effectLst/>
                        </a:rPr>
                        <a:t>проведения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>
                          <a:effectLst/>
                        </a:rPr>
                        <a:t>Участники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Ответственные исполнители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330635"/>
                  </a:ext>
                </a:extLst>
              </a:tr>
              <a:tr h="394591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Дата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Утро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199629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304983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Вечер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570029"/>
                  </a:ext>
                </a:extLst>
              </a:tr>
              <a:tr h="394591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Дата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 dirty="0">
                          <a:effectLst/>
                        </a:rPr>
                        <a:t>Утро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092190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498701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Вечер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346315"/>
                  </a:ext>
                </a:extLst>
              </a:tr>
              <a:tr h="394591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Дата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Утро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166510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484820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Вечер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630472"/>
                  </a:ext>
                </a:extLst>
              </a:tr>
              <a:tr h="394591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Дата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Утро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548324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День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5937819"/>
                  </a:ext>
                </a:extLst>
              </a:tr>
              <a:tr h="394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Вечер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50645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50645" algn="l"/>
                        </a:tabLs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8493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D8FC7-62EC-49C5-BF1C-910CD04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800557"/>
            <a:ext cx="14859000" cy="145263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Playfair Display "/>
                <a:ea typeface="Times New Roman" panose="02020603050405020304" pitchFamily="18" charset="0"/>
              </a:rPr>
              <a:t>Ц</a:t>
            </a:r>
            <a:r>
              <a:rPr lang="ru-RU" sz="4800" b="1" dirty="0">
                <a:solidFill>
                  <a:schemeClr val="bg1"/>
                </a:solidFill>
                <a:effectLst/>
                <a:latin typeface="Playfair Display "/>
                <a:ea typeface="Times New Roman" panose="02020603050405020304" pitchFamily="18" charset="0"/>
              </a:rPr>
              <a:t>иклограмма дел, мероприятий по организации жизнедеятельности отрядов на протяжении смены</a:t>
            </a:r>
            <a:endParaRPr lang="ru-RU" sz="4800" dirty="0">
              <a:solidFill>
                <a:schemeClr val="bg1"/>
              </a:solidFill>
              <a:latin typeface="Playfair Display 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DFB10-C1F3-40EE-B89E-35EF504FFB17}"/>
              </a:ext>
            </a:extLst>
          </p:cNvPr>
          <p:cNvSpPr txBox="1"/>
          <p:nvPr/>
        </p:nvSpPr>
        <p:spPr>
          <a:xfrm>
            <a:off x="304800" y="2223950"/>
            <a:ext cx="10287000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	Ежедневно: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"/>
                <a:ea typeface="MS Mincho" panose="02020609040205080304" pitchFamily="49" charset="-128"/>
              </a:rPr>
              <a:t>Утренняя зарядка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Утренний разговор</a:t>
            </a:r>
          </a:p>
          <a:p>
            <a:pPr algn="just"/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Общелагерная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 линейка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"/>
                <a:ea typeface="MS Mincho" panose="02020609040205080304" pitchFamily="49" charset="-128"/>
              </a:rPr>
              <a:t>Прогулки на свежем воздухе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Уборка комнат, отрядных мест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"/>
                <a:ea typeface="MS Mincho" panose="02020609040205080304" pitchFamily="49" charset="-128"/>
              </a:rPr>
              <a:t>Дежурство по территории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Вечерний огонек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"/>
                <a:ea typeface="MS Mincho" panose="02020609040205080304" pitchFamily="49" charset="-128"/>
              </a:rPr>
              <a:t>Работа объединений по интересам, кружков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Методика «Бюллетень на каждый день»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 (санитарный, экологический)</a:t>
            </a:r>
          </a:p>
          <a:p>
            <a:pPr algn="just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	1 раз в неделю: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Организация санитарного дня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Проведение информационного часа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Контроль оформления отрядных мест</a:t>
            </a:r>
          </a:p>
          <a:p>
            <a:pPr algn="just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	2 раза в неделю: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Занятия в Лидер-клубе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Проведение классных часов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Сбор органов детского самоуправления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 Посещение бассейна</a:t>
            </a:r>
          </a:p>
          <a:p>
            <a:pPr algn="just"/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Playfair Display "/>
              <a:ea typeface="MS Mincho" panose="02020609040205080304" pitchFamily="49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D8B1E-1107-405B-876E-08B9ED801BA1}"/>
              </a:ext>
            </a:extLst>
          </p:cNvPr>
          <p:cNvSpPr txBox="1"/>
          <p:nvPr/>
        </p:nvSpPr>
        <p:spPr>
          <a:xfrm>
            <a:off x="7997456" y="2223950"/>
            <a:ext cx="102870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	1 или 2 раза в смену: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effectLst/>
                <a:latin typeface="Playfair Display "/>
                <a:ea typeface="MS Mincho" panose="02020609040205080304" pitchFamily="49" charset="-128"/>
              </a:rPr>
              <a:t>Организация заезда и разъезда детей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Медицинский осмотр детей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Обучающая игра «Х-фактор» (с целью ознакомления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 с правилами поведения при ЧС)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Деловая игра «Перспектива», «Главный сыщик»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Обучающая игра «Здоровый отдых – безопасный отдых»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Проведение общеобразовательных занятий (в своих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 ресурсных центрах, музейных комнатах и т.д.)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Проведение организационных сборов по ознакомлению с требованиями к пребыванию и поведению воспитанников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Выставка детских работ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Проект «Равный обучает равного»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Праздник, посвященный открытию смены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Праздник, посвященный закрытию смены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Праздник «Наши символы – наша гордость!»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Вожатский концерт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Онлайн собрание с родителями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Организация работы родительских чатов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Организация родительского дня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Мониторинг по итогам периодов смены (организационно-адаптационный, основной, заключительный)</a:t>
            </a: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MS Mincho" panose="02020609040205080304" pitchFamily="49" charset="-128"/>
              </a:rPr>
              <a:t>Кинофильм</a:t>
            </a:r>
          </a:p>
          <a:p>
            <a:pPr algn="just"/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Playfair Display "/>
                <a:ea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Playfair Display 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73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1699</Words>
  <Application>Microsoft Office PowerPoint</Application>
  <PresentationFormat>Произвольный</PresentationFormat>
  <Paragraphs>312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Playfair Display Italics</vt:lpstr>
      <vt:lpstr>Playfair Display </vt:lpstr>
      <vt:lpstr>Playfair Display Bold</vt:lpstr>
      <vt:lpstr>Playfair Display</vt:lpstr>
      <vt:lpstr>Times New Roman</vt:lpstr>
      <vt:lpstr>Calibri</vt:lpstr>
      <vt:lpstr>Office Theme</vt:lpstr>
      <vt:lpstr>Презентация PowerPoint</vt:lpstr>
      <vt:lpstr>Презентация PowerPoint</vt:lpstr>
      <vt:lpstr>Локальная правовая база воспитательно-оздоровительного учреждения образования</vt:lpstr>
      <vt:lpstr>Презентация PowerPoint</vt:lpstr>
      <vt:lpstr>Темы модулей</vt:lpstr>
      <vt:lpstr>Презентация PowerPoint</vt:lpstr>
      <vt:lpstr>План работы по реализации поставленных задач должен включать следующие направления:</vt:lpstr>
      <vt:lpstr>Презентация PowerPoint</vt:lpstr>
      <vt:lpstr>Циклограмма дел, мероприятий по организации жизнедеятельности отрядов на протяжении смены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Республиканская акция «Эффективное лето»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Приоритетные и основные направления идеологической и воспитательной работы в ДОЛ</dc:title>
  <dc:creator>ТАТЬЯНА</dc:creator>
  <cp:lastModifiedBy>user</cp:lastModifiedBy>
  <cp:revision>106</cp:revision>
  <cp:lastPrinted>2024-05-07T09:57:58Z</cp:lastPrinted>
  <dcterms:created xsi:type="dcterms:W3CDTF">2006-08-16T00:00:00Z</dcterms:created>
  <dcterms:modified xsi:type="dcterms:W3CDTF">2024-05-24T08:50:07Z</dcterms:modified>
  <dc:identifier>DAFj591iya4</dc:identifier>
</cp:coreProperties>
</file>