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69" r:id="rId4"/>
    <p:sldId id="257" r:id="rId5"/>
    <p:sldId id="261" r:id="rId6"/>
    <p:sldId id="267" r:id="rId7"/>
    <p:sldId id="263" r:id="rId8"/>
    <p:sldId id="262" r:id="rId9"/>
    <p:sldId id="264" r:id="rId10"/>
    <p:sldId id="265" r:id="rId11"/>
    <p:sldId id="274" r:id="rId12"/>
    <p:sldId id="275" r:id="rId13"/>
    <p:sldId id="266" r:id="rId14"/>
    <p:sldId id="271" r:id="rId15"/>
    <p:sldId id="259" r:id="rId16"/>
    <p:sldId id="273" r:id="rId17"/>
    <p:sldId id="278" r:id="rId18"/>
    <p:sldId id="279" r:id="rId19"/>
    <p:sldId id="280" r:id="rId20"/>
    <p:sldId id="268" r:id="rId2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2416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91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84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3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374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85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401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6818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86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286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933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790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11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119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338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1" hangingPunct="1">
        <a:spcBef>
          <a:spcPct val="0"/>
        </a:spcBef>
        <a:buNone/>
        <a:defRPr sz="40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t>10/25/2024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35896" y="4797152"/>
            <a:ext cx="61206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2023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/202</a:t>
            </a:r>
            <a:r>
              <a:rPr lang="ru-RU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4</a:t>
            </a:r>
            <a:r>
              <a:rPr lang="en-US" altLang="ko-KR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r>
              <a:rPr lang="ru-RU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учебный год</a:t>
            </a:r>
            <a:endParaRPr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788024" y="620688"/>
            <a:ext cx="460851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ko-KR" sz="32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Участие государственных учреждений образования в </a:t>
            </a:r>
            <a:r>
              <a:rPr lang="ru-RU" altLang="ko-KR" sz="3200" b="1" dirty="0" err="1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туристско</a:t>
            </a:r>
            <a:r>
              <a:rPr lang="ru-RU" altLang="ko-KR" sz="3200" b="1" dirty="0" smtClean="0">
                <a:latin typeface="Arial" pitchFamily="34" charset="0"/>
                <a:ea typeface="맑은 고딕" pitchFamily="50" charset="-127"/>
                <a:cs typeface="Arial" pitchFamily="34" charset="0"/>
              </a:rPr>
              <a:t> – краеведческих конкурсах</a:t>
            </a:r>
          </a:p>
          <a:p>
            <a:pPr algn="ctr"/>
            <a:r>
              <a:rPr lang="ru-RU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 </a:t>
            </a:r>
            <a:endParaRPr lang="en-US" altLang="ko-KR" sz="32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03848" y="5949280"/>
            <a:ext cx="2520280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Ошмяны</a:t>
            </a:r>
            <a:endParaRPr lang="ru-RU" sz="1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2024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2217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Республиканский конкурс </a:t>
            </a:r>
            <a:r>
              <a:rPr lang="ru-RU" sz="2400" i="1" dirty="0" smtClean="0"/>
              <a:t>юных экскурсоводов</a:t>
            </a:r>
            <a:br>
              <a:rPr lang="ru-RU" sz="2400" i="1" dirty="0" smtClean="0"/>
            </a:br>
            <a:r>
              <a:rPr lang="ru-RU" sz="2400" i="1" dirty="0" smtClean="0"/>
              <a:t> музеев учреждений образования</a:t>
            </a:r>
            <a:endParaRPr lang="ru-RU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539552" y="1340768"/>
            <a:ext cx="820891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Приняли участие:</a:t>
            </a:r>
          </a:p>
          <a:p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СШ №2 г. Ошмяны – 1 м. р-н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Гимназия №1 г. Ошмяны – 2 м. р-н </a:t>
            </a:r>
          </a:p>
          <a:p>
            <a:pPr marL="342900" indent="-342900">
              <a:buFontTx/>
              <a:buAutoNum type="arabicPeriod"/>
            </a:pPr>
            <a:r>
              <a:rPr lang="ru-R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Докурнишская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СШ – </a:t>
            </a:r>
            <a:r>
              <a:rPr lang="ru-RU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м. р-н </a:t>
            </a:r>
          </a:p>
          <a:p>
            <a:pPr marL="342900" indent="-342900">
              <a:buAutoNum type="arabicPeriod"/>
            </a:pPr>
            <a:r>
              <a:rPr lang="ru-R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Борунская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СШ – 3 м. р-н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7564" y="3288015"/>
            <a:ext cx="78488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приняли участие:</a:t>
            </a:r>
          </a:p>
          <a:p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СШ №1 г. Ошмяны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СШ №3 г. Ошмяны</a:t>
            </a:r>
          </a:p>
          <a:p>
            <a:pPr marL="342900" indent="-342900">
              <a:buAutoNum type="arabicPeriod"/>
            </a:pP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Кольчунская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СШ</a:t>
            </a:r>
          </a:p>
          <a:p>
            <a:pPr marL="342900" indent="-342900">
              <a:buAutoNum type="arabicPeriod"/>
            </a:pP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Жупранская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СШ</a:t>
            </a:r>
          </a:p>
          <a:p>
            <a:pPr marL="342900" indent="-342900">
              <a:buAutoNum type="arabicPeriod"/>
            </a:pP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Цуденишская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СШ</a:t>
            </a:r>
          </a:p>
          <a:p>
            <a:pPr marL="342900" indent="-342900">
              <a:buAutoNum type="arabicPeriod"/>
            </a:pP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Мурованоошмянковская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СШ</a:t>
            </a:r>
          </a:p>
          <a:p>
            <a:pPr marL="342900" indent="-342900">
              <a:buAutoNum type="arabicPeriod"/>
            </a:pPr>
            <a:r>
              <a:rPr lang="ru-RU" sz="1600" b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Гольшанская 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СШ</a:t>
            </a:r>
          </a:p>
          <a:p>
            <a:pPr marL="342900" indent="-342900">
              <a:buAutoNum type="arabicPeriod"/>
            </a:pP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Новосёлковская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СШ</a:t>
            </a:r>
          </a:p>
          <a:p>
            <a:pPr marL="342900" indent="-342900">
              <a:buAutoNum type="arabicPeriod"/>
            </a:pPr>
            <a:r>
              <a:rPr lang="ru-RU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Гравжишковская</a:t>
            </a:r>
            <a:r>
              <a:rPr lang="ru-RU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БШ</a:t>
            </a:r>
          </a:p>
          <a:p>
            <a:pPr marL="342900" indent="-342900">
              <a:buAutoNum type="arabicPeriod"/>
            </a:pP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146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Панорама педагогического опыта </a:t>
            </a:r>
            <a:r>
              <a:rPr lang="ru-RU" sz="2000" i="1" dirty="0" smtClean="0"/>
              <a:t>«Музеи УО: эффективные</a:t>
            </a:r>
            <a:br>
              <a:rPr lang="ru-RU" sz="2000" i="1" dirty="0" smtClean="0"/>
            </a:br>
            <a:r>
              <a:rPr lang="ru-RU" sz="2000" i="1" dirty="0" smtClean="0"/>
              <a:t>практики гражданско-патриотического воспитания»</a:t>
            </a:r>
            <a:endParaRPr lang="ru-RU" sz="20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132856"/>
            <a:ext cx="8219256" cy="180020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Приняли участие: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СШ №2 г. Ошмяны – 1м. р-н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СШ №3 г. Ошмяны – 1м., 2м р-н</a:t>
            </a:r>
          </a:p>
          <a:p>
            <a:pPr marL="342900" indent="-342900">
              <a:buAutoNum type="arabicPeriod"/>
            </a:pPr>
            <a:r>
              <a:rPr lang="ru-R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Мурованоошмянковская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СШ – 1м. р-н, обл. </a:t>
            </a:r>
            <a:r>
              <a:rPr lang="ru-RU" sz="1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2 м.</a:t>
            </a:r>
            <a:endPara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ru-R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Борунская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СШ – 1м. р-н</a:t>
            </a:r>
          </a:p>
          <a:p>
            <a:pPr marL="342900" indent="-342900">
              <a:buAutoNum type="arabicPeriod"/>
            </a:pPr>
            <a:r>
              <a:rPr lang="ru-R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Цуденишская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СШ – 2м. р-н</a:t>
            </a:r>
          </a:p>
          <a:p>
            <a:pPr marL="342900" indent="-342900">
              <a:buAutoNum type="arabicPeriod"/>
            </a:pPr>
            <a:r>
              <a:rPr lang="ru-R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Докурнишская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СШ – 3м. р-н</a:t>
            </a:r>
          </a:p>
          <a:p>
            <a:pPr marL="342900" indent="-342900">
              <a:buAutoNum type="arabicPeriod"/>
            </a:pPr>
            <a:endPara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ru-RU" sz="1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79512" y="3717032"/>
            <a:ext cx="8517632" cy="2808311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приняли участие: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СШ №1 г. Ошмяны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Гимназия №1 г. Ошмяны</a:t>
            </a:r>
          </a:p>
          <a:p>
            <a:pPr marL="342900" indent="-342900">
              <a:buAutoNum type="arabicPeriod"/>
            </a:pPr>
            <a:r>
              <a:rPr lang="ru-R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Жупранская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СШ</a:t>
            </a:r>
          </a:p>
          <a:p>
            <a:pPr marL="342900" indent="-342900">
              <a:buAutoNum type="arabicPeriod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Гольшанская СШ</a:t>
            </a:r>
          </a:p>
          <a:p>
            <a:pPr marL="342900" indent="-342900">
              <a:buAutoNum type="arabicPeriod"/>
            </a:pPr>
            <a:r>
              <a:rPr lang="ru-R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Новосёлковская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СШ</a:t>
            </a:r>
          </a:p>
          <a:p>
            <a:pPr marL="342900" indent="-342900">
              <a:buAutoNum type="arabicPeriod"/>
            </a:pPr>
            <a:r>
              <a:rPr lang="ru-R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Кольчунская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СШ</a:t>
            </a:r>
          </a:p>
          <a:p>
            <a:pPr marL="342900" indent="-342900">
              <a:buAutoNum type="arabicPeriod"/>
            </a:pPr>
            <a:r>
              <a:rPr lang="ru-RU" sz="16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Гравжишковская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БШ</a:t>
            </a:r>
          </a:p>
        </p:txBody>
      </p:sp>
    </p:spTree>
    <p:extLst>
      <p:ext uri="{BB962C8B-B14F-4D97-AF65-F5344CB8AC3E}">
        <p14:creationId xmlns:p14="http://schemas.microsoft.com/office/powerpoint/2010/main" val="22649385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00808"/>
            <a:ext cx="8424936" cy="3024336"/>
          </a:xfrm>
        </p:spPr>
        <p:txBody>
          <a:bodyPr/>
          <a:lstStyle/>
          <a:p>
            <a:r>
              <a:rPr lang="ru-RU" sz="2400" dirty="0" smtClean="0">
                <a:solidFill>
                  <a:srgbClr val="FF0000"/>
                </a:solidFill>
              </a:rPr>
              <a:t>Результативность участия в 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туристско-краеведческих конкурсах</a:t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1800" dirty="0" smtClean="0">
                <a:solidFill>
                  <a:srgbClr val="00B050"/>
                </a:solidFill>
              </a:rPr>
              <a:t>1. </a:t>
            </a:r>
            <a:r>
              <a:rPr lang="be-BY" sz="1800" dirty="0">
                <a:solidFill>
                  <a:srgbClr val="00B050"/>
                </a:solidFill>
              </a:rPr>
              <a:t>СШ № 1 г. Ошмяны – обл. </a:t>
            </a:r>
            <a:r>
              <a:rPr lang="be-BY" sz="1800" dirty="0" smtClean="0">
                <a:solidFill>
                  <a:srgbClr val="00B050"/>
                </a:solidFill>
              </a:rPr>
              <a:t> 1м., 1м., 2м., республ. – 1м. </a:t>
            </a:r>
            <a:r>
              <a:rPr lang="be-BY" sz="1800" dirty="0">
                <a:solidFill>
                  <a:srgbClr val="00B050"/>
                </a:solidFill>
              </a:rPr>
              <a:t/>
            </a:r>
            <a:br>
              <a:rPr lang="be-BY" sz="1800" dirty="0">
                <a:solidFill>
                  <a:srgbClr val="00B050"/>
                </a:solidFill>
              </a:rPr>
            </a:br>
            <a:r>
              <a:rPr lang="be-BY" sz="1800" dirty="0" smtClean="0">
                <a:solidFill>
                  <a:srgbClr val="00B050"/>
                </a:solidFill>
              </a:rPr>
              <a:t>2.</a:t>
            </a:r>
            <a:r>
              <a:rPr lang="be-BY" sz="1800" dirty="0">
                <a:solidFill>
                  <a:srgbClr val="92D050"/>
                </a:solidFill>
              </a:rPr>
              <a:t> </a:t>
            </a:r>
            <a:r>
              <a:rPr lang="be-BY" sz="1800" dirty="0">
                <a:solidFill>
                  <a:srgbClr val="00B050"/>
                </a:solidFill>
              </a:rPr>
              <a:t>Кольчунская СШ – обл. </a:t>
            </a:r>
            <a:r>
              <a:rPr lang="be-BY" sz="1800" dirty="0" smtClean="0">
                <a:solidFill>
                  <a:srgbClr val="00B050"/>
                </a:solidFill>
              </a:rPr>
              <a:t>1м., 2м</a:t>
            </a:r>
            <a:r>
              <a:rPr lang="be-BY" sz="1800" dirty="0">
                <a:solidFill>
                  <a:srgbClr val="00B050"/>
                </a:solidFill>
              </a:rPr>
              <a:t>.</a:t>
            </a:r>
            <a:br>
              <a:rPr lang="be-BY" sz="1800" dirty="0">
                <a:solidFill>
                  <a:srgbClr val="00B050"/>
                </a:solidFill>
              </a:rPr>
            </a:br>
            <a:r>
              <a:rPr lang="be-BY" sz="1800" dirty="0" smtClean="0">
                <a:solidFill>
                  <a:srgbClr val="00B050"/>
                </a:solidFill>
              </a:rPr>
              <a:t>3. </a:t>
            </a:r>
            <a:r>
              <a:rPr lang="ru-RU" sz="1800" dirty="0" smtClean="0">
                <a:solidFill>
                  <a:srgbClr val="00B050"/>
                </a:solidFill>
              </a:rPr>
              <a:t>Гимназия №</a:t>
            </a:r>
            <a:r>
              <a:rPr lang="be-BY" sz="1800" dirty="0" smtClean="0">
                <a:solidFill>
                  <a:srgbClr val="00B050"/>
                </a:solidFill>
              </a:rPr>
              <a:t> 1 г. Ошмяны – обл. 1м.</a:t>
            </a:r>
            <a:br>
              <a:rPr lang="be-BY" sz="1800" dirty="0" smtClean="0">
                <a:solidFill>
                  <a:srgbClr val="00B050"/>
                </a:solidFill>
              </a:rPr>
            </a:br>
            <a:r>
              <a:rPr lang="be-BY" sz="1800" dirty="0" smtClean="0">
                <a:solidFill>
                  <a:srgbClr val="00B050"/>
                </a:solidFill>
              </a:rPr>
              <a:t>4. Гравжишковская СШ – обл. 2м.</a:t>
            </a:r>
            <a:br>
              <a:rPr lang="be-BY" sz="1800" dirty="0" smtClean="0">
                <a:solidFill>
                  <a:srgbClr val="00B050"/>
                </a:solidFill>
              </a:rPr>
            </a:br>
            <a:r>
              <a:rPr lang="be-BY" sz="1800" dirty="0" smtClean="0">
                <a:solidFill>
                  <a:srgbClr val="00B050"/>
                </a:solidFill>
              </a:rPr>
              <a:t>5. Мурованоошмянковская СШ – обл. 2м.</a:t>
            </a:r>
            <a:br>
              <a:rPr lang="be-BY" sz="1800" dirty="0" smtClean="0">
                <a:solidFill>
                  <a:srgbClr val="00B050"/>
                </a:solidFill>
              </a:rPr>
            </a:br>
            <a:r>
              <a:rPr lang="be-BY" sz="1800" dirty="0" smtClean="0">
                <a:solidFill>
                  <a:srgbClr val="00B050"/>
                </a:solidFill>
              </a:rPr>
              <a:t>6. СШ № 2 – обл</a:t>
            </a:r>
            <a:r>
              <a:rPr lang="be-BY" sz="1800" dirty="0">
                <a:solidFill>
                  <a:srgbClr val="00B050"/>
                </a:solidFill>
              </a:rPr>
              <a:t>. </a:t>
            </a:r>
            <a:r>
              <a:rPr lang="be-BY" sz="1800" dirty="0" smtClean="0">
                <a:solidFill>
                  <a:srgbClr val="00B050"/>
                </a:solidFill>
              </a:rPr>
              <a:t>1м.</a:t>
            </a:r>
            <a:br>
              <a:rPr lang="be-BY" sz="1800" dirty="0" smtClean="0">
                <a:solidFill>
                  <a:srgbClr val="00B050"/>
                </a:solidFill>
              </a:rPr>
            </a:br>
            <a:r>
              <a:rPr lang="be-BY" sz="1800" dirty="0" smtClean="0">
                <a:solidFill>
                  <a:srgbClr val="00B050"/>
                </a:solidFill>
              </a:rPr>
              <a:t>7</a:t>
            </a:r>
            <a:r>
              <a:rPr lang="be-BY" sz="1800" dirty="0">
                <a:solidFill>
                  <a:srgbClr val="00B050"/>
                </a:solidFill>
              </a:rPr>
              <a:t>. </a:t>
            </a:r>
            <a:r>
              <a:rPr lang="be-BY" sz="1800" dirty="0" smtClean="0">
                <a:solidFill>
                  <a:srgbClr val="00B050"/>
                </a:solidFill>
              </a:rPr>
              <a:t>Борунская СШ – обл. 2м.</a:t>
            </a:r>
            <a:br>
              <a:rPr lang="be-BY" sz="1800" dirty="0" smtClean="0">
                <a:solidFill>
                  <a:srgbClr val="00B050"/>
                </a:solidFill>
              </a:rPr>
            </a:br>
            <a:r>
              <a:rPr lang="be-BY" sz="1800" dirty="0" smtClean="0">
                <a:solidFill>
                  <a:srgbClr val="92D050"/>
                </a:solidFill>
              </a:rPr>
              <a:t>8. СШ №3 г. Ошмяны</a:t>
            </a:r>
            <a:br>
              <a:rPr lang="be-BY" sz="1800" dirty="0" smtClean="0">
                <a:solidFill>
                  <a:srgbClr val="92D050"/>
                </a:solidFill>
              </a:rPr>
            </a:br>
            <a:r>
              <a:rPr lang="be-BY" sz="1800" dirty="0" smtClean="0">
                <a:solidFill>
                  <a:srgbClr val="92D050"/>
                </a:solidFill>
              </a:rPr>
              <a:t>9. Гольшанская СШ  </a:t>
            </a:r>
            <a:br>
              <a:rPr lang="be-BY" sz="1800" dirty="0" smtClean="0">
                <a:solidFill>
                  <a:srgbClr val="92D050"/>
                </a:solidFill>
              </a:rPr>
            </a:br>
            <a:r>
              <a:rPr lang="be-BY" sz="1800" dirty="0" smtClean="0">
                <a:solidFill>
                  <a:srgbClr val="92D050"/>
                </a:solidFill>
              </a:rPr>
              <a:t>10.Новосёлковская СШ  </a:t>
            </a:r>
            <a:br>
              <a:rPr lang="be-BY" sz="1800" dirty="0" smtClean="0">
                <a:solidFill>
                  <a:srgbClr val="92D050"/>
                </a:solidFill>
              </a:rPr>
            </a:br>
            <a:r>
              <a:rPr lang="be-BY" sz="1800" dirty="0" smtClean="0">
                <a:solidFill>
                  <a:srgbClr val="92D050"/>
                </a:solidFill>
              </a:rPr>
              <a:t>11.Докурнишская СШ </a:t>
            </a:r>
            <a:br>
              <a:rPr lang="be-BY" sz="1800" dirty="0" smtClean="0">
                <a:solidFill>
                  <a:srgbClr val="92D050"/>
                </a:solidFill>
              </a:rPr>
            </a:br>
            <a:r>
              <a:rPr lang="be-BY" sz="1800" dirty="0" smtClean="0">
                <a:solidFill>
                  <a:srgbClr val="92D050"/>
                </a:solidFill>
              </a:rPr>
              <a:t>12.Жупранская СШ</a:t>
            </a:r>
            <a:br>
              <a:rPr lang="be-BY" sz="1800" dirty="0" smtClean="0">
                <a:solidFill>
                  <a:srgbClr val="92D050"/>
                </a:solidFill>
              </a:rPr>
            </a:br>
            <a:r>
              <a:rPr lang="be-BY" sz="1800" dirty="0" smtClean="0">
                <a:solidFill>
                  <a:srgbClr val="92D050"/>
                </a:solidFill>
              </a:rPr>
              <a:t>13.Крейванцевская БШ</a:t>
            </a:r>
            <a:br>
              <a:rPr lang="be-BY" sz="1800" dirty="0" smtClean="0">
                <a:solidFill>
                  <a:srgbClr val="92D050"/>
                </a:solidFill>
              </a:rPr>
            </a:br>
            <a:r>
              <a:rPr lang="be-BY" sz="1800" dirty="0" smtClean="0">
                <a:solidFill>
                  <a:srgbClr val="92D050"/>
                </a:solidFill>
              </a:rPr>
              <a:t>14.Цуденишская СШ</a:t>
            </a:r>
            <a:br>
              <a:rPr lang="be-BY" sz="1800" dirty="0" smtClean="0">
                <a:solidFill>
                  <a:srgbClr val="92D050"/>
                </a:solidFill>
              </a:rPr>
            </a:br>
            <a:r>
              <a:rPr lang="be-BY" sz="1800" dirty="0" smtClean="0"/>
              <a:t/>
            </a:r>
            <a:br>
              <a:rPr lang="be-BY" sz="1800" dirty="0" smtClean="0"/>
            </a:br>
            <a:r>
              <a:rPr lang="be-BY" sz="1800" dirty="0" smtClean="0"/>
              <a:t/>
            </a:r>
            <a:br>
              <a:rPr lang="be-BY" sz="1800" dirty="0" smtClean="0"/>
            </a:br>
            <a:r>
              <a:rPr lang="be-BY" sz="1800" dirty="0" smtClean="0"/>
              <a:t/>
            </a:r>
            <a:br>
              <a:rPr lang="be-BY" sz="1800" dirty="0" smtClean="0"/>
            </a:b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143812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</a:rPr>
              <a:t>Областная научно-практическая конференция 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i="1" dirty="0" smtClean="0">
                <a:solidFill>
                  <a:schemeClr val="tx1"/>
                </a:solidFill>
              </a:rPr>
              <a:t>«Наука побеждать»</a:t>
            </a:r>
            <a:endParaRPr lang="ru-RU" sz="2400" i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-747464"/>
            <a:ext cx="8064896" cy="5328592"/>
          </a:xfrm>
        </p:spPr>
        <p:txBody>
          <a:bodyPr/>
          <a:lstStyle/>
          <a:p>
            <a:pPr marL="342900" indent="-342900">
              <a:buAutoNum type="arabicPeriod"/>
            </a:pPr>
            <a:endParaRPr lang="ru-RU" altLang="ko-KR" sz="1600" b="1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2026493" cy="303027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192" y="4005102"/>
            <a:ext cx="2010401" cy="26805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40" y="1254120"/>
            <a:ext cx="2942874" cy="165618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464" y="1458151"/>
            <a:ext cx="3220748" cy="429433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977" y="3068898"/>
            <a:ext cx="2526103" cy="33681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68344" y="6124341"/>
            <a:ext cx="1097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25.11.2023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172145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ru-RU" altLang="ko-KR" sz="2000" dirty="0" smtClean="0">
                <a:solidFill>
                  <a:schemeClr val="tx1"/>
                </a:solidFill>
              </a:rPr>
              <a:t>Республиканские краеведческие чтения учащихся, посвящённые Герою Беларуси Митрополиту Филарету</a:t>
            </a:r>
            <a:endParaRPr lang="ko-KR" altLang="en-US" sz="2000" dirty="0">
              <a:solidFill>
                <a:schemeClr val="tx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619672" y="1069515"/>
            <a:ext cx="7067128" cy="2791534"/>
          </a:xfrm>
        </p:spPr>
        <p:txBody>
          <a:bodyPr/>
          <a:lstStyle/>
          <a:p>
            <a:r>
              <a:rPr lang="ru-RU" altLang="ko-KR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Приняла участие </a:t>
            </a:r>
          </a:p>
          <a:p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Овсяник Иоланта, слушатель Школы юного краеведа, учащаяся 11 класса </a:t>
            </a: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Новосёлковской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СШ, руководитель Шведова-</a:t>
            </a: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Юницкая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Ольга Викторовна. </a:t>
            </a:r>
            <a:endParaRPr lang="ru-RU" altLang="ko-KR" sz="16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endParaRPr lang="ru-RU" altLang="ko-KR" sz="16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endParaRPr lang="ru-RU" altLang="ko-KR" sz="16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endParaRPr lang="ru-RU" altLang="ko-KR" sz="16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endParaRPr lang="ru-RU" altLang="ko-KR" sz="16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endParaRPr lang="ru-RU" altLang="ko-KR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54" y="2703732"/>
            <a:ext cx="3707904" cy="27809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5" r="3669" b="2831"/>
          <a:stretch/>
        </p:blipFill>
        <p:spPr>
          <a:xfrm>
            <a:off x="6740174" y="2528554"/>
            <a:ext cx="2241345" cy="16234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824" y="2281967"/>
            <a:ext cx="2674156" cy="20056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20"/>
          <a:stretch/>
        </p:blipFill>
        <p:spPr>
          <a:xfrm>
            <a:off x="3930824" y="4346224"/>
            <a:ext cx="3568201" cy="22768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 flipH="1">
            <a:off x="7452319" y="5805264"/>
            <a:ext cx="16916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12-13.10.2023</a:t>
            </a:r>
          </a:p>
        </p:txBody>
      </p:sp>
    </p:spTree>
    <p:extLst>
      <p:ext uri="{BB962C8B-B14F-4D97-AF65-F5344CB8AC3E}">
        <p14:creationId xmlns:p14="http://schemas.microsoft.com/office/powerpoint/2010/main" val="36596743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475656" y="-531440"/>
            <a:ext cx="7488832" cy="1800200"/>
          </a:xfrm>
        </p:spPr>
        <p:txBody>
          <a:bodyPr/>
          <a:lstStyle/>
          <a:p>
            <a:r>
              <a:rPr lang="ru-RU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Профильные выставки музеев учреждений образования</a:t>
            </a:r>
            <a:endParaRPr lang="en-US" altLang="ko-K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2267744" y="6093296"/>
            <a:ext cx="6264696" cy="432048"/>
          </a:xfrm>
        </p:spPr>
        <p:txBody>
          <a:bodyPr/>
          <a:lstStyle/>
          <a:p>
            <a:pPr marL="285750" indent="-285750">
              <a:buFont typeface="Symbol" panose="05050102010706020507" pitchFamily="18" charset="2"/>
              <a:buChar char="-"/>
            </a:pPr>
            <a:endParaRPr lang="ru-RU" altLang="ko-KR" sz="16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endParaRPr lang="ru-RU" altLang="ko-KR" sz="16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endParaRPr lang="ru-RU" altLang="ko-KR" sz="16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endParaRPr lang="ru-RU" altLang="ko-KR" sz="16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endParaRPr lang="ru-RU" altLang="ko-KR" sz="1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73" y="534757"/>
            <a:ext cx="2646294" cy="352839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70" y="3098141"/>
            <a:ext cx="2694540" cy="35927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756" y="2981921"/>
            <a:ext cx="2868869" cy="38251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606" y="574197"/>
            <a:ext cx="4162011" cy="312150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 flipH="1">
            <a:off x="7020272" y="6237312"/>
            <a:ext cx="21237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01.11.2023 – 27.11.2023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601625" y="4269902"/>
            <a:ext cx="25423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smtClean="0"/>
              <a:t>Музей </a:t>
            </a:r>
            <a:r>
              <a:rPr lang="ru-RU" sz="1200" dirty="0"/>
              <a:t>СШ №2 принял участие в республиканском проекте Республиканского центра экологии и </a:t>
            </a:r>
            <a:r>
              <a:rPr lang="ru-RU" sz="1200" dirty="0" smtClean="0"/>
              <a:t>краеведения </a:t>
            </a:r>
            <a:r>
              <a:rPr lang="ru-RU" sz="1200" dirty="0"/>
              <a:t>и </a:t>
            </a:r>
            <a:r>
              <a:rPr lang="ru-RU" sz="1200" dirty="0" smtClean="0"/>
              <a:t>Национально</a:t>
            </a:r>
          </a:p>
          <a:p>
            <a:pPr algn="just"/>
            <a:r>
              <a:rPr lang="ru-RU" sz="1200" dirty="0" err="1" smtClean="0"/>
              <a:t>го</a:t>
            </a:r>
            <a:r>
              <a:rPr lang="ru-RU" sz="1200" dirty="0" smtClean="0"/>
              <a:t> </a:t>
            </a:r>
            <a:r>
              <a:rPr lang="ru-RU" sz="1200" dirty="0"/>
              <a:t>исторического музея РБ и </a:t>
            </a:r>
            <a:r>
              <a:rPr lang="ru-RU" sz="1200" dirty="0" smtClean="0"/>
              <a:t>представил </a:t>
            </a:r>
            <a:r>
              <a:rPr lang="ru-RU" sz="1200" dirty="0"/>
              <a:t>свою экспозицию в филиале Национального исторического музея РБ «Гостиная Владислава Голубка».</a:t>
            </a:r>
            <a:endParaRPr lang="ru-RU" sz="1200" dirty="0" smtClean="0"/>
          </a:p>
        </p:txBody>
      </p:sp>
    </p:spTree>
    <p:extLst>
      <p:ext uri="{BB962C8B-B14F-4D97-AF65-F5344CB8AC3E}">
        <p14:creationId xmlns:p14="http://schemas.microsoft.com/office/powerpoint/2010/main" val="109535982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964488" cy="753636"/>
          </a:xfrm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Республиканский семинар «Музейная педагогика в деятельности</a:t>
            </a:r>
            <a:r>
              <a:rPr lang="ru-RU" sz="2000" dirty="0" smtClean="0">
                <a:solidFill>
                  <a:schemeClr val="tx1"/>
                </a:solidFill>
              </a:rPr>
              <a:t>: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культурно-патриотическое </a:t>
            </a:r>
            <a:r>
              <a:rPr lang="ru-RU" sz="2000" dirty="0">
                <a:solidFill>
                  <a:schemeClr val="tx1"/>
                </a:solidFill>
              </a:rPr>
              <a:t>воспитание и развитие </a:t>
            </a:r>
            <a:r>
              <a:rPr lang="ru-RU" sz="2000" dirty="0" smtClean="0">
                <a:solidFill>
                  <a:schemeClr val="tx1"/>
                </a:solidFill>
              </a:rPr>
              <a:t>национального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самосознания </a:t>
            </a:r>
            <a:r>
              <a:rPr lang="ru-RU" sz="2000" dirty="0">
                <a:solidFill>
                  <a:schemeClr val="tx1"/>
                </a:solidFill>
              </a:rPr>
              <a:t>учащихся» </a:t>
            </a:r>
            <a:br>
              <a:rPr lang="ru-RU" sz="2000" dirty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86292"/>
            <a:ext cx="8568952" cy="1406604"/>
          </a:xfrm>
        </p:spPr>
        <p:txBody>
          <a:bodyPr/>
          <a:lstStyle/>
          <a:p>
            <a:pPr algn="just"/>
            <a:r>
              <a:rPr lang="ru-RU" sz="1600" b="1" dirty="0">
                <a:latin typeface="Cambria" panose="02040503050406030204" pitchFamily="18" charset="0"/>
              </a:rPr>
              <a:t>Приняла участие </a:t>
            </a:r>
            <a:r>
              <a:rPr lang="ru-RU" sz="1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Апанель</a:t>
            </a:r>
            <a:r>
              <a:rPr lang="ru-RU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</a:rPr>
              <a:t> Елена Ивановна</a:t>
            </a:r>
            <a:r>
              <a:rPr lang="ru-RU" sz="1400" b="1" dirty="0">
                <a:latin typeface="Cambria" panose="02040503050406030204" pitchFamily="18" charset="0"/>
              </a:rPr>
              <a:t>, руководитель районного ресурсного центра, </a:t>
            </a:r>
            <a:endParaRPr lang="ru-RU" sz="1400" b="1" dirty="0" smtClean="0">
              <a:latin typeface="Cambria" panose="02040503050406030204" pitchFamily="18" charset="0"/>
            </a:endParaRPr>
          </a:p>
          <a:p>
            <a:pPr algn="just"/>
            <a:r>
              <a:rPr lang="ru-RU" sz="1400" b="1" dirty="0" smtClean="0">
                <a:latin typeface="Cambria" panose="02040503050406030204" pitchFamily="18" charset="0"/>
              </a:rPr>
              <a:t>заместитель </a:t>
            </a:r>
            <a:r>
              <a:rPr lang="ru-RU" sz="1400" b="1" dirty="0">
                <a:latin typeface="Cambria" panose="02040503050406030204" pitchFamily="18" charset="0"/>
              </a:rPr>
              <a:t>директора СШ №2 г. Ошмяны.</a:t>
            </a:r>
          </a:p>
          <a:p>
            <a:pPr algn="just"/>
            <a:r>
              <a:rPr lang="ru-RU" sz="1400" b="1" dirty="0">
                <a:latin typeface="Cambria" panose="02040503050406030204" pitchFamily="18" charset="0"/>
              </a:rPr>
              <a:t>На пленарном заседании был заслушан опыт работы школьного музея по теме: «Лаборатория </a:t>
            </a:r>
            <a:endParaRPr lang="ru-RU" sz="1400" b="1" dirty="0" smtClean="0">
              <a:latin typeface="Cambria" panose="02040503050406030204" pitchFamily="18" charset="0"/>
            </a:endParaRPr>
          </a:p>
          <a:p>
            <a:pPr algn="just"/>
            <a:r>
              <a:rPr lang="ru-RU" sz="1400" b="1" dirty="0" smtClean="0">
                <a:latin typeface="Cambria" panose="02040503050406030204" pitchFamily="18" charset="0"/>
              </a:rPr>
              <a:t>музейного </a:t>
            </a:r>
            <a:r>
              <a:rPr lang="ru-RU" sz="1400" b="1" dirty="0">
                <a:latin typeface="Cambria" panose="02040503050406030204" pitchFamily="18" charset="0"/>
              </a:rPr>
              <a:t>проектирования как ресурс качественного образовательного пространства школы».</a:t>
            </a:r>
          </a:p>
          <a:p>
            <a:endParaRPr lang="ru-RU" sz="14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73860"/>
            <a:ext cx="6868359" cy="386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5394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35" y="130233"/>
            <a:ext cx="8964488" cy="969660"/>
          </a:xfrm>
        </p:spPr>
        <p:txBody>
          <a:bodyPr/>
          <a:lstStyle/>
          <a:p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Республиканский</a:t>
            </a:r>
            <a:r>
              <a:rPr lang="ru-RU" sz="1800" dirty="0">
                <a:solidFill>
                  <a:schemeClr val="tx1"/>
                </a:solidFill>
              </a:rPr>
              <a:t> 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краеведческий форум педагогических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работников</a:t>
            </a:r>
            <a:b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школьного краеведения: ресурсы, проекты, воспитательные </a:t>
            </a: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практики</a:t>
            </a: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947" y="836712"/>
            <a:ext cx="8784976" cy="1656184"/>
          </a:xfrm>
        </p:spPr>
        <p:txBody>
          <a:bodyPr/>
          <a:lstStyle/>
          <a:p>
            <a:r>
              <a:rPr lang="ru-RU" sz="1800" b="1" dirty="0" smtClean="0">
                <a:latin typeface="Cambria" panose="02040503050406030204" pitchFamily="18" charset="0"/>
              </a:rPr>
              <a:t>Педагоги-краеведы  СШ №2 г. Ошмяны </a:t>
            </a:r>
            <a:r>
              <a:rPr lang="ru-RU" sz="1800" b="1" dirty="0" err="1" smtClean="0">
                <a:latin typeface="Cambria" panose="02040503050406030204" pitchFamily="18" charset="0"/>
              </a:rPr>
              <a:t>Апанель</a:t>
            </a:r>
            <a:r>
              <a:rPr lang="ru-RU" sz="1800" b="1" dirty="0" smtClean="0">
                <a:latin typeface="Cambria" panose="02040503050406030204" pitchFamily="18" charset="0"/>
              </a:rPr>
              <a:t> Елена Ивановна, </a:t>
            </a:r>
          </a:p>
          <a:p>
            <a:r>
              <a:rPr lang="ru-RU" sz="1800" b="1" dirty="0" smtClean="0">
                <a:latin typeface="Cambria" panose="02040503050406030204" pitchFamily="18" charset="0"/>
              </a:rPr>
              <a:t>Борисевич Инесса Генриховна, Павловская Екатерина Петровна </a:t>
            </a:r>
          </a:p>
          <a:p>
            <a:r>
              <a:rPr lang="ru-RU" sz="1800" b="1" dirty="0" smtClean="0">
                <a:latin typeface="Cambria" panose="02040503050406030204" pitchFamily="18" charset="0"/>
              </a:rPr>
              <a:t>представили свой опыт работы.</a:t>
            </a:r>
            <a:endParaRPr lang="ru-RU" sz="1800" b="1" dirty="0">
              <a:latin typeface="Cambria" panose="020405030504060302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2936"/>
            <a:ext cx="3707557" cy="27806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463" y="1951236"/>
            <a:ext cx="2026425" cy="27019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111" y="3429000"/>
            <a:ext cx="2259145" cy="30121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1520" y="5993644"/>
            <a:ext cx="1944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17.04.2024</a:t>
            </a:r>
          </a:p>
        </p:txBody>
      </p:sp>
    </p:spTree>
    <p:extLst>
      <p:ext uri="{BB962C8B-B14F-4D97-AF65-F5344CB8AC3E}">
        <p14:creationId xmlns:p14="http://schemas.microsoft.com/office/powerpoint/2010/main" val="1998602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938" y="2717800"/>
            <a:ext cx="2959723" cy="394629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871419" cy="1099893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Республиканский слёт юных краеведов</a:t>
            </a: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871419" cy="1512168"/>
          </a:xfrm>
        </p:spPr>
        <p:txBody>
          <a:bodyPr/>
          <a:lstStyle/>
          <a:p>
            <a:r>
              <a:rPr lang="ru-RU" sz="1800" b="1" dirty="0" smtClean="0">
                <a:latin typeface="Cambria" panose="02040503050406030204" pitchFamily="18" charset="0"/>
              </a:rPr>
              <a:t>Команда СШ №2 г. Ошмяны представила Гродненскую область и завоевала </a:t>
            </a:r>
          </a:p>
          <a:p>
            <a:r>
              <a:rPr lang="ru-RU" sz="1800" b="1" dirty="0" smtClean="0">
                <a:latin typeface="Cambria" panose="02040503050406030204" pitchFamily="18" charset="0"/>
              </a:rPr>
              <a:t>3 общекомандное место.  (3 место – НПК «</a:t>
            </a:r>
            <a:r>
              <a:rPr lang="ru-RU" sz="1800" b="1" dirty="0" err="1" smtClean="0">
                <a:latin typeface="Cambria" panose="02040503050406030204" pitchFamily="18" charset="0"/>
              </a:rPr>
              <a:t>Таямн</a:t>
            </a:r>
            <a:r>
              <a:rPr lang="be-BY" sz="1800" b="1" dirty="0" smtClean="0">
                <a:latin typeface="Cambria" panose="02040503050406030204" pitchFamily="18" charset="0"/>
              </a:rPr>
              <a:t>і</a:t>
            </a:r>
            <a:r>
              <a:rPr lang="ru-RU" sz="1800" b="1" dirty="0" err="1" smtClean="0">
                <a:latin typeface="Cambria" panose="02040503050406030204" pitchFamily="18" charset="0"/>
              </a:rPr>
              <a:t>цы</a:t>
            </a:r>
            <a:r>
              <a:rPr lang="ru-RU" sz="1800" b="1" dirty="0" smtClean="0">
                <a:latin typeface="Cambria" panose="02040503050406030204" pitchFamily="18" charset="0"/>
              </a:rPr>
              <a:t> малой </a:t>
            </a:r>
            <a:r>
              <a:rPr lang="ru-RU" sz="1800" b="1" dirty="0" err="1" smtClean="0">
                <a:latin typeface="Cambria" panose="02040503050406030204" pitchFamily="18" charset="0"/>
              </a:rPr>
              <a:t>радзімы</a:t>
            </a:r>
            <a:r>
              <a:rPr lang="ru-RU" sz="1800" b="1" dirty="0" smtClean="0">
                <a:latin typeface="Cambria" panose="02040503050406030204" pitchFamily="18" charset="0"/>
              </a:rPr>
              <a:t>», </a:t>
            </a:r>
          </a:p>
          <a:p>
            <a:r>
              <a:rPr lang="ru-RU" sz="1800" b="1" dirty="0" smtClean="0">
                <a:latin typeface="Cambria" panose="02040503050406030204" pitchFamily="18" charset="0"/>
              </a:rPr>
              <a:t>2 место – конкурс «Сем </a:t>
            </a:r>
            <a:r>
              <a:rPr lang="ru-RU" sz="1800" b="1" dirty="0" err="1" smtClean="0">
                <a:latin typeface="Cambria" panose="02040503050406030204" pitchFamily="18" charset="0"/>
              </a:rPr>
              <a:t>цуда</a:t>
            </a:r>
            <a:r>
              <a:rPr lang="be-BY" sz="1800" b="1" dirty="0" smtClean="0">
                <a:latin typeface="Cambria" panose="02040503050406030204" pitchFamily="18" charset="0"/>
              </a:rPr>
              <a:t>ў малой радзімы», 3 место – конкурс «Легенды і паданні краю майго».</a:t>
            </a:r>
            <a:r>
              <a:rPr lang="ru-RU" sz="1800" b="1" dirty="0" smtClean="0">
                <a:latin typeface="Cambria" panose="02040503050406030204" pitchFamily="18" charset="0"/>
              </a:rPr>
              <a:t>   Руководители команды </a:t>
            </a:r>
            <a:r>
              <a:rPr lang="ru-RU" sz="1800" b="1" dirty="0" err="1" smtClean="0">
                <a:latin typeface="Cambria" panose="02040503050406030204" pitchFamily="18" charset="0"/>
              </a:rPr>
              <a:t>Апанель</a:t>
            </a:r>
            <a:r>
              <a:rPr lang="ru-RU" sz="1800" b="1" dirty="0" smtClean="0">
                <a:latin typeface="Cambria" panose="02040503050406030204" pitchFamily="18" charset="0"/>
              </a:rPr>
              <a:t> Елена Ивановна, </a:t>
            </a:r>
          </a:p>
          <a:p>
            <a:r>
              <a:rPr lang="ru-RU" sz="1800" b="1" dirty="0" smtClean="0">
                <a:latin typeface="Cambria" panose="02040503050406030204" pitchFamily="18" charset="0"/>
              </a:rPr>
              <a:t>Борисевич Инесса Генриховна.</a:t>
            </a:r>
            <a:endParaRPr lang="ru-RU" sz="1800" b="1" dirty="0">
              <a:latin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6237312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10.06 – 13.06.2024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48509"/>
            <a:ext cx="3168352" cy="4224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4075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ru-RU" altLang="ko-KR" sz="2400" dirty="0" smtClean="0">
                <a:solidFill>
                  <a:schemeClr val="tx1"/>
                </a:solidFill>
              </a:rPr>
              <a:t>Об информационно – </a:t>
            </a:r>
            <a:r>
              <a:rPr lang="ru-RU" altLang="ko-KR" sz="2400" dirty="0" err="1" smtClean="0">
                <a:solidFill>
                  <a:schemeClr val="tx1"/>
                </a:solidFill>
              </a:rPr>
              <a:t>медийной</a:t>
            </a:r>
            <a:r>
              <a:rPr lang="ru-RU" altLang="ko-KR" sz="2400" dirty="0" smtClean="0">
                <a:solidFill>
                  <a:schemeClr val="tx1"/>
                </a:solidFill>
              </a:rPr>
              <a:t> работе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763688" y="692696"/>
            <a:ext cx="6923112" cy="720080"/>
          </a:xfrm>
        </p:spPr>
        <p:txBody>
          <a:bodyPr/>
          <a:lstStyle/>
          <a:p>
            <a:r>
              <a:rPr lang="ru-RU" altLang="ko-KR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Обратить внимание:</a:t>
            </a:r>
            <a:endParaRPr lang="en-US" altLang="ko-KR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idx="10"/>
          </p:nvPr>
        </p:nvSpPr>
        <p:spPr>
          <a:xfrm>
            <a:off x="1465312" y="1396335"/>
            <a:ext cx="7221488" cy="2464713"/>
          </a:xfrm>
        </p:spPr>
        <p:txBody>
          <a:bodyPr/>
          <a:lstStyle/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altLang="ko-K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на своевременное обновление и пополнение музейных сайтов, перевод материалов на английский язык;</a:t>
            </a:r>
          </a:p>
          <a:p>
            <a:pPr marL="285750" indent="-285750" algn="ctr">
              <a:buFont typeface="Symbol" panose="05050102010706020507" pitchFamily="18" charset="2"/>
              <a:buChar char="-"/>
            </a:pPr>
            <a:r>
              <a:rPr lang="ru-RU" altLang="ko-K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на целенаправленную работу по оцифровке музейных фондов;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altLang="ko-K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на качественное изготовление рекламной продукции музеев;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altLang="ko-K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на проведение работы по популяризации музеев через </a:t>
            </a:r>
            <a:r>
              <a:rPr lang="ru-RU" altLang="ko-K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видеоэкскурсии</a:t>
            </a:r>
            <a:r>
              <a:rPr lang="ru-RU" altLang="ko-K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, размещение их на сайтах музеев;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r>
              <a:rPr lang="ru-RU" altLang="ko-K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на </a:t>
            </a:r>
            <a:r>
              <a:rPr lang="ru-RU" altLang="ko-KR" sz="1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то, чтобы конкурсные работы соответствовали положению, были грамотно оформлены и </a:t>
            </a:r>
            <a:r>
              <a:rPr lang="ru-RU" altLang="ko-KR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sym typeface="Symbol" panose="05050102010706020507" pitchFamily="18" charset="2"/>
              </a:rPr>
              <a:t>написаны.</a:t>
            </a:r>
            <a:endParaRPr lang="ru-RU" altLang="ko-KR" sz="1600" b="1" dirty="0">
              <a:solidFill>
                <a:schemeClr val="tx1"/>
              </a:solidFill>
              <a:latin typeface="Arial" pitchFamily="34" charset="0"/>
              <a:cs typeface="Arial" pitchFamily="34" charset="0"/>
              <a:sym typeface="Symbol" panose="05050102010706020507" pitchFamily="18" charset="2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endParaRPr lang="ru-RU" altLang="ko-KR" sz="16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endParaRPr lang="ru-RU" altLang="ko-KR" sz="16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endParaRPr lang="ru-RU" altLang="ko-KR" sz="16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endParaRPr lang="ru-RU" altLang="ko-KR" sz="1600" b="1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endParaRPr lang="ru-RU" altLang="ko-KR" sz="16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endParaRPr lang="ru-RU" altLang="ko-KR" sz="1600" b="1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Symbol" panose="05050102010706020507" pitchFamily="18" charset="2"/>
              <a:buChar char="-"/>
            </a:pPr>
            <a:endParaRPr lang="ru-RU" altLang="ko-KR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5157192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Заведующий отделом туризма и краеведения М.Г. Ивашко</a:t>
            </a:r>
          </a:p>
          <a:p>
            <a:pPr algn="r"/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Методист отдела туризма и краеведения В.С. Василевская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1224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459432"/>
            <a:ext cx="9144000" cy="1545724"/>
          </a:xfrm>
        </p:spPr>
        <p:txBody>
          <a:bodyPr/>
          <a:lstStyle/>
          <a:p>
            <a:r>
              <a:rPr lang="ru-RU" altLang="ko-KR" sz="1800" dirty="0" smtClean="0"/>
              <a:t/>
            </a:r>
            <a:br>
              <a:rPr lang="ru-RU" altLang="ko-KR" sz="1800" dirty="0" smtClean="0"/>
            </a:br>
            <a:r>
              <a:rPr lang="ru-RU" altLang="ko-KR" sz="1800" dirty="0" smtClean="0"/>
              <a:t/>
            </a:r>
            <a:br>
              <a:rPr lang="ru-RU" altLang="ko-KR" sz="1800" dirty="0" smtClean="0"/>
            </a:br>
            <a:r>
              <a:rPr lang="ru-RU" altLang="ko-KR" sz="2400" dirty="0" smtClean="0"/>
              <a:t>Республиканский конкурс </a:t>
            </a:r>
            <a:r>
              <a:rPr lang="ru-RU" altLang="ko-KR" sz="2400" i="1" dirty="0" smtClean="0"/>
              <a:t>методических разработок интерактивных занятий   </a:t>
            </a:r>
            <a:endParaRPr lang="ko-KR" altLang="en-US" sz="24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086292"/>
            <a:ext cx="8291264" cy="974557"/>
          </a:xfrm>
        </p:spPr>
        <p:txBody>
          <a:bodyPr/>
          <a:lstStyle/>
          <a:p>
            <a:r>
              <a:rPr lang="ru-RU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Приняли участие:</a:t>
            </a:r>
            <a:endParaRPr lang="en-US" altLang="ko-K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107504" y="1772816"/>
            <a:ext cx="8589640" cy="5085184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СШ №1 г. Ошмяны 1м</a:t>
            </a:r>
            <a:r>
              <a:rPr lang="ru-RU" altLang="ko-KR" sz="1600" b="1" dirty="0">
                <a:latin typeface="Arial" pitchFamily="34" charset="0"/>
                <a:cs typeface="Arial" pitchFamily="34" charset="0"/>
              </a:rPr>
              <a:t>. – 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р-н.,1м. – обл.,1м. – </a:t>
            </a: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республ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СШ №3 г. Ошмяны 2м. – р-н</a:t>
            </a:r>
          </a:p>
          <a:p>
            <a:pPr marL="342900" indent="-342900">
              <a:buAutoNum type="arabicPeriod"/>
            </a:pPr>
            <a:endParaRPr lang="ru-RU" altLang="ko-KR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altLang="ko-K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приняли участие:</a:t>
            </a:r>
          </a:p>
          <a:p>
            <a:pPr marL="342900" indent="-342900">
              <a:buAutoNum type="arabicPeriod"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СШ №2 г. Ошмяны</a:t>
            </a:r>
          </a:p>
          <a:p>
            <a:pPr marL="342900" indent="-342900">
              <a:buAutoNum type="arabicPeriod"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Гимназия №1 г. Ошмяны</a:t>
            </a:r>
          </a:p>
          <a:p>
            <a:pPr marL="342900" indent="-342900">
              <a:buAutoNum type="arabicPeriod"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Гольшанская СШ</a:t>
            </a:r>
          </a:p>
          <a:p>
            <a:pPr marL="342900" indent="-342900"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Кольчунская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СШ</a:t>
            </a:r>
          </a:p>
          <a:p>
            <a:pPr marL="342900" indent="-342900"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Жупранская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СШ</a:t>
            </a:r>
          </a:p>
          <a:p>
            <a:pPr marL="342900" indent="-342900"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Цуденишская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СШ</a:t>
            </a:r>
          </a:p>
          <a:p>
            <a:pPr marL="342900" indent="-342900"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Новосёлковская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СШ</a:t>
            </a:r>
          </a:p>
          <a:p>
            <a:pPr marL="342900" indent="-342900"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Борунская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СШ</a:t>
            </a:r>
          </a:p>
          <a:p>
            <a:pPr marL="342900" indent="-342900"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Мурованоошмянковская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СШ</a:t>
            </a:r>
          </a:p>
          <a:p>
            <a:pPr marL="342900" indent="-342900"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Докурнишская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СШ</a:t>
            </a:r>
          </a:p>
          <a:p>
            <a:pPr marL="342900" indent="-342900"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Гравжишковская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БШ</a:t>
            </a:r>
          </a:p>
          <a:p>
            <a:pPr marL="342900" indent="-342900"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Крейванцевская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БШ</a:t>
            </a:r>
          </a:p>
          <a:p>
            <a:pPr marL="342900" indent="-342900">
              <a:buAutoNum type="arabicPeriod"/>
            </a:pPr>
            <a:endParaRPr lang="ru-RU" altLang="ko-KR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altLang="ko-KR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altLang="ko-K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altLang="ko-KR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altLang="ko-KR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altLang="ko-KR" sz="20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39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r>
              <a:rPr lang="ru-RU" altLang="ko-KR" sz="2400" dirty="0" smtClean="0"/>
              <a:t>Республиканский конкурс </a:t>
            </a:r>
            <a:r>
              <a:rPr lang="ru-RU" altLang="ko-KR" sz="2400" i="1" dirty="0" smtClean="0"/>
              <a:t>«</a:t>
            </a:r>
            <a:r>
              <a:rPr lang="ru-RU" altLang="ko-KR" sz="2400" i="1" dirty="0" err="1" smtClean="0"/>
              <a:t>Гонар</a:t>
            </a:r>
            <a:r>
              <a:rPr lang="ru-RU" altLang="ko-KR" sz="2400" i="1" dirty="0" smtClean="0"/>
              <a:t> краю </a:t>
            </a:r>
            <a:r>
              <a:rPr lang="ru-RU" altLang="ko-KR" sz="2400" i="1" dirty="0" err="1" smtClean="0"/>
              <a:t>майго</a:t>
            </a:r>
            <a:r>
              <a:rPr lang="ru-RU" altLang="ko-KR" sz="2400" i="1" dirty="0" smtClean="0"/>
              <a:t>»</a:t>
            </a:r>
            <a:endParaRPr lang="ko-KR" altLang="en-US" sz="24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086292"/>
            <a:ext cx="8291264" cy="974557"/>
          </a:xfrm>
        </p:spPr>
        <p:txBody>
          <a:bodyPr/>
          <a:lstStyle/>
          <a:p>
            <a:r>
              <a:rPr lang="ru-RU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Приняли участие:</a:t>
            </a:r>
            <a:endParaRPr lang="en-US" altLang="ko-K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107504" y="1772816"/>
            <a:ext cx="8589640" cy="5085184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Борунская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СШ 1м</a:t>
            </a:r>
            <a:r>
              <a:rPr lang="ru-RU" altLang="ko-KR" sz="1600" b="1" dirty="0">
                <a:latin typeface="Arial" pitchFamily="34" charset="0"/>
                <a:cs typeface="Arial" pitchFamily="34" charset="0"/>
              </a:rPr>
              <a:t>. – 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р-н</a:t>
            </a:r>
          </a:p>
          <a:p>
            <a:pPr marL="342900" indent="-342900">
              <a:buAutoNum type="arabicPeriod"/>
            </a:pPr>
            <a:endParaRPr lang="ru-RU" altLang="ko-KR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altLang="ko-K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приняли участие:</a:t>
            </a:r>
          </a:p>
          <a:p>
            <a:pPr marL="342900" indent="-342900">
              <a:buAutoNum type="arabicPeriod"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СШ №1 г. Ошмяны</a:t>
            </a:r>
          </a:p>
          <a:p>
            <a:pPr marL="342900" indent="-342900">
              <a:buAutoNum type="arabicPeriod"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СШ №2 г. Ошмяны</a:t>
            </a:r>
          </a:p>
          <a:p>
            <a:pPr marL="342900" indent="-342900">
              <a:buAutoNum type="arabicPeriod"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СШ №3 г. Ошмяны</a:t>
            </a:r>
          </a:p>
          <a:p>
            <a:pPr marL="342900" indent="-342900">
              <a:buAutoNum type="arabicPeriod"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Гимназия №1 г. Ошмяны</a:t>
            </a:r>
          </a:p>
          <a:p>
            <a:pPr marL="342900" indent="-342900">
              <a:buAutoNum type="arabicPeriod"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Гольшанская СШ</a:t>
            </a:r>
          </a:p>
          <a:p>
            <a:pPr marL="342900" indent="-342900"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Кольчунская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СШ</a:t>
            </a:r>
          </a:p>
          <a:p>
            <a:pPr marL="342900" indent="-342900"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Жупранская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СШ</a:t>
            </a:r>
          </a:p>
          <a:p>
            <a:pPr marL="342900" indent="-342900"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Цуденишская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СШ</a:t>
            </a:r>
          </a:p>
          <a:p>
            <a:pPr marL="342900" indent="-342900"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Новосёлковская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СШ</a:t>
            </a:r>
          </a:p>
          <a:p>
            <a:pPr marL="342900" indent="-342900"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Мурованоошмянковская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СШ</a:t>
            </a:r>
          </a:p>
          <a:p>
            <a:pPr marL="342900" indent="-342900"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Докурнишская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СШ</a:t>
            </a:r>
          </a:p>
          <a:p>
            <a:pPr marL="342900" indent="-342900"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Гравжишковская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БШ</a:t>
            </a:r>
          </a:p>
          <a:p>
            <a:pPr marL="342900" indent="-342900"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Крейванцевская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БШ</a:t>
            </a:r>
          </a:p>
          <a:p>
            <a:pPr marL="342900" indent="-342900">
              <a:buAutoNum type="arabicPeriod"/>
            </a:pPr>
            <a:endParaRPr lang="ru-RU" altLang="ko-KR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altLang="ko-KR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altLang="ko-K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altLang="ko-KR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altLang="ko-KR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altLang="ko-KR" sz="20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631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sz="2400" dirty="0" smtClean="0"/>
              <a:t>Республиканская патриотическая акция </a:t>
            </a:r>
            <a:br>
              <a:rPr lang="ru-RU" altLang="ko-KR" sz="2400" dirty="0" smtClean="0"/>
            </a:br>
            <a:r>
              <a:rPr lang="ru-RU" altLang="ko-KR" sz="2400" i="1" dirty="0" smtClean="0"/>
              <a:t>«Их подвиг в памяти потомков сохраним»</a:t>
            </a:r>
            <a:endParaRPr lang="ko-KR" altLang="en-US" sz="24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086292"/>
            <a:ext cx="8291264" cy="974557"/>
          </a:xfrm>
        </p:spPr>
        <p:txBody>
          <a:bodyPr/>
          <a:lstStyle/>
          <a:p>
            <a:r>
              <a:rPr lang="ru-RU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Приняли участие:</a:t>
            </a:r>
            <a:endParaRPr lang="en-US" altLang="ko-K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107504" y="1772816"/>
            <a:ext cx="8589640" cy="5085184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СШ №2 г. Ошмяны  1м</a:t>
            </a:r>
            <a:r>
              <a:rPr lang="ru-RU" altLang="ko-KR" sz="1600" b="1" dirty="0">
                <a:latin typeface="Arial" pitchFamily="34" charset="0"/>
                <a:cs typeface="Arial" pitchFamily="34" charset="0"/>
              </a:rPr>
              <a:t>. – 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р-н</a:t>
            </a:r>
          </a:p>
          <a:p>
            <a:pPr marL="342900" indent="-342900"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Гравжишковская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БШ  1м. – р-н, 2м. – обл.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СШ </a:t>
            </a:r>
            <a:r>
              <a:rPr lang="ru-RU" altLang="ko-KR" sz="1600" b="1" dirty="0">
                <a:latin typeface="Arial" pitchFamily="34" charset="0"/>
                <a:cs typeface="Arial" pitchFamily="34" charset="0"/>
              </a:rPr>
              <a:t>№1 г. 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Ошмяны  2м. – р-н, 2м. – обл.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Борунская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СШ  3м. – р-н  </a:t>
            </a:r>
            <a:endParaRPr lang="ru-RU" altLang="ko-KR" sz="16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altLang="ko-KR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altLang="ko-K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приняли </a:t>
            </a:r>
            <a:r>
              <a:rPr lang="ru-RU" altLang="ko-K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участие</a:t>
            </a:r>
            <a:r>
              <a:rPr lang="ru-RU" altLang="ko-K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СШ №3 г. Ошмяны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Гимназия №1 г. Ошмяны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Гольшанская СШ </a:t>
            </a:r>
          </a:p>
          <a:p>
            <a:pPr marL="342900" indent="-342900"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Кольчунская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СШ</a:t>
            </a:r>
          </a:p>
          <a:p>
            <a:pPr marL="342900" indent="-342900"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Жупранская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СШ</a:t>
            </a:r>
          </a:p>
          <a:p>
            <a:pPr marL="342900" indent="-342900"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Цуденишская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СШ</a:t>
            </a:r>
          </a:p>
          <a:p>
            <a:pPr marL="342900" indent="-342900"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Новосёлковская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СШ</a:t>
            </a:r>
          </a:p>
          <a:p>
            <a:pPr marL="342900" indent="-342900"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Докурнишская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СШ 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Мурованоошмянковская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СШ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Крейванцевская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БШ</a:t>
            </a:r>
          </a:p>
          <a:p>
            <a:pPr marL="342900" indent="-342900">
              <a:buFont typeface="Arial" pitchFamily="34" charset="0"/>
              <a:buAutoNum type="arabicPeriod"/>
            </a:pPr>
            <a:endParaRPr lang="ru-RU" altLang="ko-KR" sz="16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altLang="ko-KR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altLang="ko-KR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altLang="ko-KR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altLang="ko-K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altLang="ko-KR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altLang="ko-KR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altLang="ko-KR" sz="20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4133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sz="2400" dirty="0" smtClean="0"/>
              <a:t>Республиканский конкурс </a:t>
            </a:r>
            <a:br>
              <a:rPr lang="ru-RU" altLang="ko-KR" sz="2400" dirty="0" smtClean="0"/>
            </a:br>
            <a:r>
              <a:rPr lang="ru-RU" altLang="ko-KR" sz="2400" i="1" dirty="0" smtClean="0"/>
              <a:t>«П</a:t>
            </a:r>
            <a:r>
              <a:rPr lang="be-BY" altLang="ko-KR" sz="2400" i="1" dirty="0" smtClean="0"/>
              <a:t>а старонках Дзённіка вандроўніка</a:t>
            </a:r>
            <a:r>
              <a:rPr lang="ru-RU" altLang="ko-KR" sz="2400" i="1" dirty="0" smtClean="0"/>
              <a:t>»</a:t>
            </a:r>
            <a:endParaRPr lang="ko-KR" altLang="en-US" sz="24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086292"/>
            <a:ext cx="8291264" cy="974557"/>
          </a:xfrm>
        </p:spPr>
        <p:txBody>
          <a:bodyPr/>
          <a:lstStyle/>
          <a:p>
            <a:r>
              <a:rPr lang="ru-RU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Приняли участие:</a:t>
            </a:r>
            <a:endParaRPr lang="en-US" altLang="ko-K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107504" y="1772816"/>
            <a:ext cx="8589640" cy="5085184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Кольчунская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600" b="1" dirty="0">
                <a:latin typeface="Arial" pitchFamily="34" charset="0"/>
                <a:cs typeface="Arial" pitchFamily="34" charset="0"/>
              </a:rPr>
              <a:t>СШ  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1м</a:t>
            </a:r>
            <a:r>
              <a:rPr lang="ru-RU" altLang="ko-KR" sz="1600" b="1" dirty="0">
                <a:latin typeface="Arial" pitchFamily="34" charset="0"/>
                <a:cs typeface="Arial" pitchFamily="34" charset="0"/>
              </a:rPr>
              <a:t>. – 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р-н., 2м. – обл. </a:t>
            </a:r>
          </a:p>
          <a:p>
            <a:pPr marL="342900" indent="-342900">
              <a:buAutoNum type="arabicPeriod"/>
            </a:pPr>
            <a:endParaRPr lang="ru-RU" altLang="ko-KR" sz="1600" b="1" dirty="0" smtClean="0">
              <a:latin typeface="Arial" pitchFamily="34" charset="0"/>
              <a:cs typeface="Arial" pitchFamily="34" charset="0"/>
            </a:endParaRPr>
          </a:p>
          <a:p>
            <a:r>
              <a:rPr lang="ru-RU" altLang="ko-K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приняли </a:t>
            </a:r>
            <a:r>
              <a:rPr lang="ru-RU" altLang="ko-K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участие</a:t>
            </a:r>
            <a:r>
              <a:rPr lang="ru-RU" altLang="ko-K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СШ №1 г. Ошмяны</a:t>
            </a:r>
          </a:p>
          <a:p>
            <a:pPr marL="342900" indent="-342900">
              <a:buAutoNum type="arabicPeriod"/>
            </a:pPr>
            <a:r>
              <a:rPr lang="ru-RU" altLang="ko-KR" sz="1600" b="1" dirty="0">
                <a:latin typeface="Arial" pitchFamily="34" charset="0"/>
                <a:cs typeface="Arial" pitchFamily="34" charset="0"/>
              </a:rPr>
              <a:t>СШ №2 г. 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Ошмяны </a:t>
            </a:r>
          </a:p>
          <a:p>
            <a:pPr marL="342900" indent="-342900">
              <a:buAutoNum type="arabicPeriod"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СШ №3 г. Ошмяны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Гимназия №1 г. Ошмяны</a:t>
            </a:r>
          </a:p>
          <a:p>
            <a:pPr marL="342900" indent="-342900">
              <a:buFont typeface="+mj-lt"/>
              <a:buAutoNum type="arabicPeriod"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Гольшанская СШ </a:t>
            </a:r>
          </a:p>
          <a:p>
            <a:pPr marL="342900" indent="-342900"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Жупранская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СШ</a:t>
            </a:r>
          </a:p>
          <a:p>
            <a:pPr marL="342900" indent="-342900"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Борунская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СШ</a:t>
            </a:r>
          </a:p>
          <a:p>
            <a:pPr marL="342900" indent="-342900"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Цуденишская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СШ</a:t>
            </a:r>
          </a:p>
          <a:p>
            <a:pPr marL="342900" indent="-342900"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Новосёлковская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СШ</a:t>
            </a:r>
          </a:p>
          <a:p>
            <a:pPr marL="342900" indent="-342900"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Докурнишская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СШ 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Мурованоошмянковская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СШ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Гравжишковская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БШ 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Крейванцевская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БШ</a:t>
            </a:r>
          </a:p>
          <a:p>
            <a:pPr marL="342900" indent="-342900">
              <a:buFont typeface="Arial" pitchFamily="34" charset="0"/>
              <a:buAutoNum type="arabicPeriod"/>
            </a:pPr>
            <a:endParaRPr lang="ru-RU" altLang="ko-KR" sz="16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altLang="ko-KR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altLang="ko-KR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altLang="ko-KR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altLang="ko-K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altLang="ko-KR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altLang="ko-KR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altLang="ko-KR" sz="20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9804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sz="2400" dirty="0" smtClean="0"/>
              <a:t>Республиканский общественно-политический проект</a:t>
            </a:r>
            <a:br>
              <a:rPr lang="ru-RU" altLang="ko-KR" sz="2400" dirty="0" smtClean="0"/>
            </a:br>
            <a:r>
              <a:rPr lang="ru-RU" altLang="ko-KR" sz="2400" i="1" dirty="0" smtClean="0"/>
              <a:t>«</a:t>
            </a:r>
            <a:r>
              <a:rPr lang="ru-RU" altLang="ko-KR" sz="2400" i="1" dirty="0" err="1" smtClean="0"/>
              <a:t>Збяры</a:t>
            </a:r>
            <a:r>
              <a:rPr lang="ru-RU" altLang="ko-KR" sz="2400" i="1" dirty="0" smtClean="0"/>
              <a:t> Беларусь у </a:t>
            </a:r>
            <a:r>
              <a:rPr lang="ru-RU" altLang="ko-KR" sz="2400" i="1" dirty="0" err="1" smtClean="0"/>
              <a:t>сваім</a:t>
            </a:r>
            <a:r>
              <a:rPr lang="ru-RU" altLang="ko-KR" sz="2400" i="1" dirty="0" smtClean="0"/>
              <a:t> </a:t>
            </a:r>
            <a:r>
              <a:rPr lang="ru-RU" altLang="ko-KR" sz="2400" i="1" dirty="0" err="1" smtClean="0"/>
              <a:t>сэрцы</a:t>
            </a:r>
            <a:r>
              <a:rPr lang="ru-RU" altLang="ko-KR" sz="2400" i="1" dirty="0" smtClean="0"/>
              <a:t>»</a:t>
            </a:r>
            <a:endParaRPr lang="ko-KR" altLang="en-US" sz="24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1152129"/>
          </a:xfrm>
        </p:spPr>
        <p:txBody>
          <a:bodyPr/>
          <a:lstStyle/>
          <a:p>
            <a:r>
              <a:rPr lang="ru-RU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Приняли участие:</a:t>
            </a:r>
            <a:endParaRPr lang="en-US" altLang="ko-K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107504" y="1772816"/>
            <a:ext cx="8589640" cy="468052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СШ №2 г. Ошмяны  </a:t>
            </a:r>
            <a:r>
              <a:rPr lang="ru-RU" altLang="ko-KR" sz="1600" b="1" dirty="0">
                <a:latin typeface="Arial" pitchFamily="34" charset="0"/>
                <a:cs typeface="Arial" pitchFamily="34" charset="0"/>
              </a:rPr>
              <a:t>1м. – 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р-н.</a:t>
            </a:r>
          </a:p>
          <a:p>
            <a:pPr marL="342900" indent="-342900">
              <a:buAutoNum type="arabicPeriod"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СШ №3 г. Ошмяны  2м </a:t>
            </a:r>
            <a:r>
              <a:rPr lang="ru-RU" altLang="ko-KR" sz="1600" b="1" dirty="0">
                <a:latin typeface="Arial" pitchFamily="34" charset="0"/>
                <a:cs typeface="Arial" pitchFamily="34" charset="0"/>
              </a:rPr>
              <a:t>– р-н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Докурнишская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СШ  3м. – р-н.</a:t>
            </a:r>
          </a:p>
          <a:p>
            <a:pPr>
              <a:lnSpc>
                <a:spcPct val="200000"/>
              </a:lnSpc>
            </a:pPr>
            <a:r>
              <a:rPr lang="ru-RU" altLang="ko-K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приняли </a:t>
            </a:r>
            <a:r>
              <a:rPr lang="ru-RU" altLang="ko-K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участие</a:t>
            </a:r>
            <a:r>
              <a:rPr lang="ru-RU" altLang="ko-K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СШ №1 г. Ошмяны</a:t>
            </a:r>
          </a:p>
          <a:p>
            <a:pPr marL="342900" indent="-342900">
              <a:buAutoNum type="arabicPeriod"/>
            </a:pPr>
            <a:r>
              <a:rPr lang="ru-RU" altLang="ko-KR" sz="1600" b="1" dirty="0">
                <a:latin typeface="Arial" pitchFamily="34" charset="0"/>
                <a:cs typeface="Arial" pitchFamily="34" charset="0"/>
              </a:rPr>
              <a:t>СШ 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№3 </a:t>
            </a:r>
            <a:r>
              <a:rPr lang="ru-RU" altLang="ko-KR" sz="1600" b="1" dirty="0">
                <a:latin typeface="Arial" pitchFamily="34" charset="0"/>
                <a:cs typeface="Arial" pitchFamily="34" charset="0"/>
              </a:rPr>
              <a:t>г. 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Ошмяны </a:t>
            </a:r>
          </a:p>
          <a:p>
            <a:pPr marL="342900" indent="-342900">
              <a:buAutoNum type="arabicPeriod"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Гимназия №1 Г. Ошмяны</a:t>
            </a:r>
          </a:p>
          <a:p>
            <a:pPr marL="342900" indent="-342900">
              <a:buAutoNum type="arabicPeriod"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Гольшанская СШ</a:t>
            </a:r>
          </a:p>
          <a:p>
            <a:pPr marL="342900" indent="-342900"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Жупранская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СШ</a:t>
            </a:r>
          </a:p>
          <a:p>
            <a:pPr marL="342900" indent="-342900"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Борунская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СШ</a:t>
            </a:r>
          </a:p>
          <a:p>
            <a:pPr marL="342900" indent="-342900"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Цуденишская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СШ</a:t>
            </a:r>
          </a:p>
          <a:p>
            <a:pPr marL="342900" indent="-342900"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Новосёлковская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СШ</a:t>
            </a:r>
          </a:p>
          <a:p>
            <a:pPr marL="342900" indent="-342900"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Докурнишская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СШ 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Мурованоошмянковская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СШ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Гравжишковская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600" b="1" dirty="0">
                <a:latin typeface="Arial" pitchFamily="34" charset="0"/>
                <a:cs typeface="Arial" pitchFamily="34" charset="0"/>
              </a:rPr>
              <a:t>БШ </a:t>
            </a:r>
          </a:p>
          <a:p>
            <a:pPr marL="342900" indent="-342900">
              <a:buAutoNum type="arabicPeriod"/>
            </a:pPr>
            <a:endParaRPr lang="ru-RU" altLang="ko-KR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altLang="ko-KR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altLang="ko-KR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altLang="ko-K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altLang="ko-KR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altLang="ko-KR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altLang="ko-KR" sz="20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6288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ko-KR" sz="2400" dirty="0" smtClean="0"/>
              <a:t>Всебелорусская экспедиция</a:t>
            </a:r>
            <a:br>
              <a:rPr lang="ru-RU" altLang="ko-KR" sz="2400" dirty="0" smtClean="0"/>
            </a:br>
            <a:r>
              <a:rPr lang="ru-RU" altLang="ko-KR" sz="2400" i="1" dirty="0" smtClean="0"/>
              <a:t>«Маршрутами памяти. Маршрутами единства»</a:t>
            </a:r>
            <a:endParaRPr lang="ko-KR" altLang="en-US" sz="2400" i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5536" y="1086292"/>
            <a:ext cx="8291264" cy="974557"/>
          </a:xfrm>
        </p:spPr>
        <p:txBody>
          <a:bodyPr/>
          <a:lstStyle/>
          <a:p>
            <a:r>
              <a:rPr lang="ru-RU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Приняли участие:</a:t>
            </a:r>
            <a:endParaRPr lang="en-US" altLang="ko-K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>
          <a:xfrm>
            <a:off x="107504" y="1772816"/>
            <a:ext cx="8589640" cy="648072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Кольчунская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СШ  1м</a:t>
            </a:r>
            <a:r>
              <a:rPr lang="ru-RU" altLang="ko-KR" sz="1600" b="1" dirty="0">
                <a:latin typeface="Arial" pitchFamily="34" charset="0"/>
                <a:cs typeface="Arial" pitchFamily="34" charset="0"/>
              </a:rPr>
              <a:t>. – 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р-н, 1м. – обл.</a:t>
            </a:r>
          </a:p>
          <a:p>
            <a:pPr marL="342900" indent="-342900">
              <a:buAutoNum type="arabicPeriod"/>
            </a:pPr>
            <a:endParaRPr lang="ru-RU" altLang="ko-KR" sz="1600" b="1" dirty="0">
              <a:latin typeface="Arial" pitchFamily="34" charset="0"/>
              <a:cs typeface="Arial" pitchFamily="34" charset="0"/>
            </a:endParaRPr>
          </a:p>
          <a:p>
            <a:r>
              <a:rPr lang="ru-RU" altLang="ko-K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приняли участие:</a:t>
            </a:r>
          </a:p>
          <a:p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1.  Гимназия №1 г. Ошмяны</a:t>
            </a:r>
          </a:p>
          <a:p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2.  СШ №1 г. Ошмяны</a:t>
            </a:r>
          </a:p>
          <a:p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3.  СШ №2 г. Ошмяны</a:t>
            </a:r>
          </a:p>
          <a:p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4.  СШ №3 г. Ошмяны</a:t>
            </a:r>
          </a:p>
          <a:p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5.  Гольшанская СШ </a:t>
            </a:r>
          </a:p>
          <a:p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6.  </a:t>
            </a: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Жупранская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СШ</a:t>
            </a:r>
          </a:p>
          <a:p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7.  </a:t>
            </a: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Борунская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СШ</a:t>
            </a:r>
          </a:p>
          <a:p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8.  </a:t>
            </a: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Цуденишская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СШ</a:t>
            </a:r>
          </a:p>
          <a:p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9.  </a:t>
            </a: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Новосёлковская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СШ</a:t>
            </a:r>
          </a:p>
          <a:p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10. </a:t>
            </a: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Докурнишская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СШ </a:t>
            </a:r>
          </a:p>
          <a:p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11. </a:t>
            </a: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Мурованоошмянковская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СШ</a:t>
            </a:r>
          </a:p>
          <a:p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12. </a:t>
            </a: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Гравжишковская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БШ </a:t>
            </a:r>
          </a:p>
          <a:p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13. </a:t>
            </a: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Крейванцевская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БШ</a:t>
            </a:r>
            <a:endParaRPr lang="ru-RU" altLang="ko-KR" sz="16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altLang="ko-KR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altLang="ko-KR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altLang="ko-KR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altLang="ko-KR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altLang="ko-KR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altLang="ko-KR" sz="1600" b="1" dirty="0" smtClean="0">
              <a:latin typeface="Arial" pitchFamily="34" charset="0"/>
              <a:cs typeface="Arial" pitchFamily="34" charset="0"/>
            </a:endParaRPr>
          </a:p>
          <a:p>
            <a:endParaRPr lang="ru-RU" altLang="ko-KR" sz="20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35717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Областной конкурс</a:t>
            </a:r>
            <a:br>
              <a:rPr lang="ru-RU" sz="2400" dirty="0" smtClean="0"/>
            </a:br>
            <a:r>
              <a:rPr lang="ru-RU" sz="2400" i="1" dirty="0" smtClean="0"/>
              <a:t>«Лучший музей учреждения образования»</a:t>
            </a:r>
            <a:endParaRPr lang="ru-RU" sz="2400" i="1" dirty="0"/>
          </a:p>
        </p:txBody>
      </p:sp>
      <p:sp>
        <p:nvSpPr>
          <p:cNvPr id="4" name="Объект 3"/>
          <p:cNvSpPr>
            <a:spLocks noGrp="1"/>
          </p:cNvSpPr>
          <p:nvPr>
            <p:ph idx="10"/>
          </p:nvPr>
        </p:nvSpPr>
        <p:spPr>
          <a:xfrm>
            <a:off x="179512" y="1668870"/>
            <a:ext cx="8507288" cy="4856473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СШ №</a:t>
            </a:r>
            <a:r>
              <a:rPr lang="ru-RU" altLang="ko-KR" sz="1600" b="1" dirty="0">
                <a:latin typeface="Arial" pitchFamily="34" charset="0"/>
                <a:cs typeface="Arial" pitchFamily="34" charset="0"/>
              </a:rPr>
              <a:t>1 г. Ошмяны 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1м. – р-н., 1м. – обл.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ru-RU" altLang="ko-KR" sz="1600" b="1" dirty="0">
                <a:latin typeface="Arial" pitchFamily="34" charset="0"/>
                <a:cs typeface="Arial" pitchFamily="34" charset="0"/>
              </a:rPr>
              <a:t>СШ №2 г. Ошмяны  1м. – р-н., 1м. – обл.</a:t>
            </a:r>
            <a:endParaRPr lang="ru-RU" altLang="ko-K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ru-RU" altLang="ko-KR" sz="1600" b="1" dirty="0" err="1">
                <a:latin typeface="Arial" pitchFamily="34" charset="0"/>
                <a:cs typeface="Arial" pitchFamily="34" charset="0"/>
              </a:rPr>
              <a:t>Борунская</a:t>
            </a:r>
            <a:r>
              <a:rPr lang="ru-RU" altLang="ko-KR" sz="1600" b="1" dirty="0">
                <a:latin typeface="Arial" pitchFamily="34" charset="0"/>
                <a:cs typeface="Arial" pitchFamily="34" charset="0"/>
              </a:rPr>
              <a:t> СШ  1м.,3м.,3м.р-н., 2м. – обл.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Кольчунская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600" b="1" dirty="0">
                <a:latin typeface="Arial" pitchFamily="34" charset="0"/>
                <a:cs typeface="Arial" pitchFamily="34" charset="0"/>
              </a:rPr>
              <a:t>СШ 1м. – р-н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altLang="ko-KR" sz="1600" b="1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Новосёлковская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600" b="1" dirty="0">
                <a:latin typeface="Arial" pitchFamily="34" charset="0"/>
                <a:cs typeface="Arial" pitchFamily="34" charset="0"/>
              </a:rPr>
              <a:t>СШ  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2м</a:t>
            </a:r>
            <a:r>
              <a:rPr lang="ru-RU" altLang="ko-KR" sz="1600" b="1" dirty="0">
                <a:latin typeface="Arial" pitchFamily="34" charset="0"/>
                <a:cs typeface="Arial" pitchFamily="34" charset="0"/>
              </a:rPr>
              <a:t>. – р-н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. </a:t>
            </a:r>
            <a:endParaRPr lang="ru-RU" altLang="ko-KR" sz="16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Жупранская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600" b="1" dirty="0">
                <a:latin typeface="Arial" pitchFamily="34" charset="0"/>
                <a:cs typeface="Arial" pitchFamily="34" charset="0"/>
              </a:rPr>
              <a:t>СШ  1м – р-н.</a:t>
            </a:r>
          </a:p>
          <a:p>
            <a:pPr marL="342900" indent="-342900">
              <a:buAutoNum type="arabicPeriod"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Гольшанская СШ </a:t>
            </a:r>
            <a:r>
              <a:rPr lang="ru-RU" altLang="ko-KR" sz="1600" b="1" dirty="0">
                <a:latin typeface="Arial" pitchFamily="34" charset="0"/>
                <a:cs typeface="Arial" pitchFamily="34" charset="0"/>
              </a:rPr>
              <a:t> 2м. – р-н.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Гравжишковская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600" b="1" dirty="0">
                <a:latin typeface="Arial" pitchFamily="34" charset="0"/>
                <a:cs typeface="Arial" pitchFamily="34" charset="0"/>
              </a:rPr>
              <a:t>БШ  2м., – р-н.</a:t>
            </a:r>
          </a:p>
          <a:p>
            <a:pPr marL="342900" indent="-342900">
              <a:buAutoNum type="arabicPeriod"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СШ </a:t>
            </a:r>
            <a:r>
              <a:rPr lang="ru-RU" altLang="ko-KR" sz="1600" b="1" dirty="0">
                <a:latin typeface="Arial" pitchFamily="34" charset="0"/>
                <a:cs typeface="Arial" pitchFamily="34" charset="0"/>
              </a:rPr>
              <a:t>№3 г. Ошмяны  3м. – р-н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AutoNum type="arabicPeriod"/>
            </a:pPr>
            <a:endParaRPr lang="ru-RU" altLang="ko-KR" sz="1600" b="1" dirty="0">
              <a:latin typeface="Arial" pitchFamily="34" charset="0"/>
              <a:cs typeface="Arial" pitchFamily="34" charset="0"/>
            </a:endParaRPr>
          </a:p>
          <a:p>
            <a:r>
              <a:rPr lang="ru-RU" altLang="ko-K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приняли участие</a:t>
            </a:r>
            <a:r>
              <a:rPr lang="ru-RU" altLang="ko-K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Цуденишская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СШ </a:t>
            </a:r>
          </a:p>
          <a:p>
            <a:pPr marL="342900" indent="-342900">
              <a:buAutoNum type="arabicPeriod"/>
            </a:pPr>
            <a:r>
              <a:rPr lang="ru-RU" altLang="ko-KR" sz="1600" b="1" dirty="0" err="1" smtClean="0">
                <a:latin typeface="Arial" pitchFamily="34" charset="0"/>
                <a:cs typeface="Arial" pitchFamily="34" charset="0"/>
              </a:rPr>
              <a:t>Мурованоошмянковская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 СШ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ru-RU" altLang="ko-KR" sz="1600" b="1" dirty="0" err="1">
                <a:latin typeface="Arial" pitchFamily="34" charset="0"/>
                <a:cs typeface="Arial" pitchFamily="34" charset="0"/>
              </a:rPr>
              <a:t>Докурнишская</a:t>
            </a:r>
            <a:r>
              <a:rPr lang="ru-RU" altLang="ko-KR" sz="1600" b="1" dirty="0">
                <a:latin typeface="Arial" pitchFamily="34" charset="0"/>
                <a:cs typeface="Arial" pitchFamily="34" charset="0"/>
              </a:rPr>
              <a:t> СШ </a:t>
            </a:r>
          </a:p>
          <a:p>
            <a:pPr marL="342900" indent="-342900">
              <a:buAutoNum type="arabicPeriod"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Гимназия №1</a:t>
            </a:r>
          </a:p>
          <a:p>
            <a:pPr marL="1085850" lvl="1" indent="-342900">
              <a:buAutoNum type="arabicPeriod"/>
            </a:pPr>
            <a:endParaRPr lang="ru-RU" altLang="ko-KR" sz="3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altLang="ko-KR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altLang="ko-KR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altLang="ko-KR" sz="1600" b="1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sz="16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 flipV="1">
            <a:off x="169077" y="817486"/>
            <a:ext cx="5616624" cy="902548"/>
          </a:xfrm>
        </p:spPr>
        <p:txBody>
          <a:bodyPr/>
          <a:lstStyle/>
          <a:p>
            <a:endParaRPr lang="ru-RU" altLang="ko-K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altLang="ko-KR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ru-RU" altLang="ko-K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68760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Приняли участие: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524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dirty="0" smtClean="0"/>
              <a:t>Республиканский конкурс методических разработок </a:t>
            </a:r>
            <a:br>
              <a:rPr lang="ru-RU" sz="2400" dirty="0" smtClean="0"/>
            </a:br>
            <a:r>
              <a:rPr lang="ru-RU" sz="2400" i="1" dirty="0" smtClean="0"/>
              <a:t>«Лаборатория каникул «Лето – 2024»</a:t>
            </a:r>
            <a:endParaRPr lang="ru-RU" sz="2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72816"/>
            <a:ext cx="8496944" cy="144016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ru-RU" altLang="ko-K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Приняли участие: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СШ №1 г. Ошмяны  1 м. – р-н.  </a:t>
            </a:r>
          </a:p>
          <a:p>
            <a:pPr marL="342900" indent="-342900">
              <a:buAutoNum type="arabicPeriod"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Гимназия №1 г. Ошмяны 1 м. – р-н., 1м. – обл.</a:t>
            </a:r>
          </a:p>
          <a:p>
            <a:pPr marL="342900" indent="-342900">
              <a:buAutoNum type="arabicPeriod"/>
            </a:pP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СШ №3 </a:t>
            </a:r>
            <a:r>
              <a:rPr lang="ru-RU" altLang="ko-KR" sz="1600" b="1" dirty="0">
                <a:latin typeface="Arial" pitchFamily="34" charset="0"/>
                <a:cs typeface="Arial" pitchFamily="34" charset="0"/>
              </a:rPr>
              <a:t>г. Ошмяны  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2 м</a:t>
            </a:r>
            <a:r>
              <a:rPr lang="ru-RU" altLang="ko-KR" sz="1600" b="1" dirty="0">
                <a:latin typeface="Arial" pitchFamily="34" charset="0"/>
                <a:cs typeface="Arial" pitchFamily="34" charset="0"/>
              </a:rPr>
              <a:t>. – р-н</a:t>
            </a:r>
            <a:r>
              <a:rPr lang="ru-RU" altLang="ko-KR" sz="16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>
              <a:buAutoNum type="arabicPeriod"/>
            </a:pPr>
            <a:endParaRPr lang="ru-RU" altLang="ko-KR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altLang="ko-KR" sz="16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ru-RU" altLang="ko-KR" sz="1600" b="1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348880"/>
            <a:ext cx="48965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endParaRPr lang="ru-RU" altLang="ko-K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200000"/>
              </a:lnSpc>
            </a:pPr>
            <a:r>
              <a:rPr lang="ru-RU" altLang="ko-K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altLang="ko-KR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приняли </a:t>
            </a:r>
            <a:r>
              <a:rPr lang="ru-RU" altLang="ko-K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участие:</a:t>
            </a:r>
            <a:endParaRPr lang="ru-RU" altLang="ko-KR" sz="2000" b="1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СШ №2 г. Ошмяны</a:t>
            </a:r>
          </a:p>
          <a:p>
            <a:pPr marL="342900" indent="-342900">
              <a:buAutoNum type="arabicPeriod"/>
            </a:pPr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Гольшанская СШ</a:t>
            </a:r>
            <a:endParaRPr lang="ru-RU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Жупранская</a:t>
            </a:r>
            <a:r>
              <a:rPr lang="ru-RU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СШ</a:t>
            </a:r>
            <a:endParaRPr lang="ru-RU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Борунская</a:t>
            </a:r>
            <a:r>
              <a:rPr lang="ru-RU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СШ</a:t>
            </a:r>
            <a:endParaRPr lang="ru-RU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Новосёлковская</a:t>
            </a:r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СШ</a:t>
            </a:r>
            <a:endParaRPr lang="ru-RU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r>
              <a:rPr lang="ru-RU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Докурнишская</a:t>
            </a:r>
            <a:r>
              <a:rPr lang="ru-RU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СШ </a:t>
            </a:r>
            <a:endParaRPr lang="ru-RU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AutoNum type="arabicPeriod"/>
            </a:pPr>
            <a:r>
              <a:rPr lang="ru-RU" altLang="ko-KR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Мурованоошмянковская</a:t>
            </a:r>
            <a:r>
              <a:rPr lang="ru-RU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СШ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ru-RU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Кольчунская</a:t>
            </a:r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СШ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ru-RU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Крейванцевская</a:t>
            </a:r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БШ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ru-RU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Цуденишская</a:t>
            </a:r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СШ</a:t>
            </a:r>
          </a:p>
          <a:p>
            <a:pPr marL="342900" indent="-342900">
              <a:buFont typeface="Arial" pitchFamily="34" charset="0"/>
              <a:buAutoNum type="arabicPeriod"/>
            </a:pPr>
            <a:r>
              <a:rPr lang="ru-RU" altLang="ko-KR" sz="1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Гравжишковская</a:t>
            </a:r>
            <a:r>
              <a:rPr lang="ru-RU" altLang="ko-KR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БШ</a:t>
            </a:r>
          </a:p>
          <a:p>
            <a:pPr marL="342900" indent="-342900">
              <a:buFont typeface="Arial" pitchFamily="34" charset="0"/>
              <a:buAutoNum type="arabicPeriod"/>
            </a:pPr>
            <a:endParaRPr lang="ru-RU" altLang="ko-KR" sz="160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AutoNum type="arabicPeriod"/>
            </a:pPr>
            <a:endParaRPr lang="ru-RU" altLang="ko-KR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005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400509</TotalTime>
  <Words>1120</Words>
  <Application>Microsoft Office PowerPoint</Application>
  <PresentationFormat>Экран (4:3)</PresentationFormat>
  <Paragraphs>267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Office Theme</vt:lpstr>
      <vt:lpstr>Custom Design</vt:lpstr>
      <vt:lpstr>Презентация PowerPoint</vt:lpstr>
      <vt:lpstr>  Республиканский конкурс методических разработок интерактивных занятий   </vt:lpstr>
      <vt:lpstr> Республиканский конкурс «Гонар краю майго»</vt:lpstr>
      <vt:lpstr>Республиканская патриотическая акция  «Их подвиг в памяти потомков сохраним»</vt:lpstr>
      <vt:lpstr>Республиканский конкурс  «Па старонках Дзённіка вандроўніка»</vt:lpstr>
      <vt:lpstr>Республиканский общественно-политический проект «Збяры Беларусь у сваім сэрцы»</vt:lpstr>
      <vt:lpstr>Всебелорусская экспедиция «Маршрутами памяти. Маршрутами единства»</vt:lpstr>
      <vt:lpstr>Областной конкурс «Лучший музей учреждения образования»</vt:lpstr>
      <vt:lpstr>Республиканский конкурс методических разработок  «Лаборатория каникул «Лето – 2024»</vt:lpstr>
      <vt:lpstr>Республиканский конкурс юных экскурсоводов  музеев учреждений образования</vt:lpstr>
      <vt:lpstr>Панорама педагогического опыта «Музеи УО: эффективные практики гражданско-патриотического воспитания»</vt:lpstr>
      <vt:lpstr>Результативность участия в  туристско-краеведческих конкурсах  1. СШ № 1 г. Ошмяны – обл.  1м., 1м., 2м., республ. – 1м.  2. Кольчунская СШ – обл. 1м., 2м. 3. Гимназия № 1 г. Ошмяны – обл. 1м. 4. Гравжишковская СШ – обл. 2м. 5. Мурованоошмянковская СШ – обл. 2м. 6. СШ № 2 – обл. 1м. 7. Борунская СШ – обл. 2м. 8. СШ №3 г. Ошмяны 9. Гольшанская СШ   10.Новосёлковская СШ   11.Докурнишская СШ  12.Жупранская СШ 13.Крейванцевская БШ 14.Цуденишская СШ    </vt:lpstr>
      <vt:lpstr>Областная научно-практическая конференция  «Наука побеждать»</vt:lpstr>
      <vt:lpstr> Республиканские краеведческие чтения учащихся, посвящённые Герою Беларуси Митрополиту Филарету</vt:lpstr>
      <vt:lpstr> </vt:lpstr>
      <vt:lpstr>Республиканский семинар «Музейная педагогика в деятельности: культурно-патриотическое воспитание и развитие национального самосознания учащихся»  </vt:lpstr>
      <vt:lpstr>Республиканский краеведческий форум педагогических работников «Развитие школьного краеведения: ресурсы, проекты, воспитательные  практики» </vt:lpstr>
      <vt:lpstr>Республиканский слёт юных краеведов </vt:lpstr>
      <vt:lpstr> Об информационно – медийной работе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User</cp:lastModifiedBy>
  <cp:revision>156</cp:revision>
  <dcterms:created xsi:type="dcterms:W3CDTF">2014-04-01T16:35:38Z</dcterms:created>
  <dcterms:modified xsi:type="dcterms:W3CDTF">2024-10-25T06:14:33Z</dcterms:modified>
</cp:coreProperties>
</file>